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0" r:id="rId3"/>
    <p:sldId id="271" r:id="rId4"/>
    <p:sldId id="277" r:id="rId5"/>
    <p:sldId id="278" r:id="rId6"/>
    <p:sldId id="279" r:id="rId7"/>
    <p:sldId id="280" r:id="rId8"/>
    <p:sldId id="281" r:id="rId9"/>
    <p:sldId id="282" r:id="rId10"/>
    <p:sldId id="266" r:id="rId11"/>
    <p:sldId id="265" r:id="rId12"/>
    <p:sldId id="275" r:id="rId13"/>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Inter" panose="020B0604020202020204" charset="0"/>
      <p:regular r:id="rId20"/>
      <p:bold r:id="rId21"/>
      <p:italic r:id="rId22"/>
      <p:boldItalic r:id="rId23"/>
    </p:embeddedFont>
    <p:embeddedFont>
      <p:font typeface="Inter Light" panose="020B0604020202020204" charset="0"/>
      <p:regular r:id="rId24"/>
      <p:italic r:id="rId25"/>
    </p:embeddedFont>
    <p:embeddedFont>
      <p:font typeface="Inter Medium" panose="020B0604020202020204"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914"/>
    <a:srgbClr val="F0525A"/>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87309" autoAdjust="0"/>
  </p:normalViewPr>
  <p:slideViewPr>
    <p:cSldViewPr snapToGrid="0" showGuides="1">
      <p:cViewPr varScale="1">
        <p:scale>
          <a:sx n="114" d="100"/>
          <a:sy n="114" d="100"/>
        </p:scale>
        <p:origin x="510" y="84"/>
      </p:cViewPr>
      <p:guideLst>
        <p:guide orient="horz" pos="2160"/>
        <p:guide pos="3840"/>
        <p:guide pos="551"/>
        <p:guide pos="7129"/>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Drama</c:v>
                </c:pt>
              </c:strCache>
            </c:strRef>
          </c:tx>
          <c:spPr>
            <a:solidFill>
              <a:srgbClr val="9A2626"/>
            </a:solidFill>
            <a:ln>
              <a:noFill/>
            </a:ln>
            <a:effectLst/>
          </c:spPr>
          <c:invertIfNegative val="0"/>
          <c:cat>
            <c:strRef>
              <c:f>Sheet1!$A$2:$A$5</c:f>
              <c:strCache>
                <c:ptCount val="4"/>
                <c:pt idx="0">
                  <c:v>Nov</c:v>
                </c:pt>
                <c:pt idx="1">
                  <c:v>Oct</c:v>
                </c:pt>
                <c:pt idx="2">
                  <c:v>Sep</c:v>
                </c:pt>
                <c:pt idx="3">
                  <c:v>Aug</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872-47C3-8576-7140A10696B1}"/>
            </c:ext>
          </c:extLst>
        </c:ser>
        <c:ser>
          <c:idx val="1"/>
          <c:order val="1"/>
          <c:tx>
            <c:strRef>
              <c:f>Sheet1!$C$1</c:f>
              <c:strCache>
                <c:ptCount val="1"/>
                <c:pt idx="0">
                  <c:v>Action</c:v>
                </c:pt>
              </c:strCache>
            </c:strRef>
          </c:tx>
          <c:spPr>
            <a:solidFill>
              <a:srgbClr val="E50914"/>
            </a:solidFill>
            <a:ln>
              <a:noFill/>
            </a:ln>
            <a:effectLst/>
          </c:spPr>
          <c:invertIfNegative val="0"/>
          <c:cat>
            <c:strRef>
              <c:f>Sheet1!$A$2:$A$5</c:f>
              <c:strCache>
                <c:ptCount val="4"/>
                <c:pt idx="0">
                  <c:v>Nov</c:v>
                </c:pt>
                <c:pt idx="1">
                  <c:v>Oct</c:v>
                </c:pt>
                <c:pt idx="2">
                  <c:v>Sep</c:v>
                </c:pt>
                <c:pt idx="3">
                  <c:v>Aug</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872-47C3-8576-7140A10696B1}"/>
            </c:ext>
          </c:extLst>
        </c:ser>
        <c:ser>
          <c:idx val="2"/>
          <c:order val="2"/>
          <c:tx>
            <c:strRef>
              <c:f>Sheet1!$D$1</c:f>
              <c:strCache>
                <c:ptCount val="1"/>
                <c:pt idx="0">
                  <c:v>Sci-Fi</c:v>
                </c:pt>
              </c:strCache>
            </c:strRef>
          </c:tx>
          <c:spPr>
            <a:solidFill>
              <a:srgbClr val="F0525A"/>
            </a:solidFill>
            <a:ln>
              <a:noFill/>
            </a:ln>
            <a:effectLst/>
          </c:spPr>
          <c:invertIfNegative val="0"/>
          <c:cat>
            <c:strRef>
              <c:f>Sheet1!$A$2:$A$5</c:f>
              <c:strCache>
                <c:ptCount val="4"/>
                <c:pt idx="0">
                  <c:v>Nov</c:v>
                </c:pt>
                <c:pt idx="1">
                  <c:v>Oct</c:v>
                </c:pt>
                <c:pt idx="2">
                  <c:v>Sep</c:v>
                </c:pt>
                <c:pt idx="3">
                  <c:v>Aug</c:v>
                </c:pt>
              </c:strCache>
            </c:strRef>
          </c:cat>
          <c:val>
            <c:numRef>
              <c:f>Sheet1!$D$2:$D$5</c:f>
              <c:numCache>
                <c:formatCode>General</c:formatCode>
                <c:ptCount val="4"/>
                <c:pt idx="0">
                  <c:v>2</c:v>
                </c:pt>
                <c:pt idx="1">
                  <c:v>4</c:v>
                </c:pt>
                <c:pt idx="2">
                  <c:v>3</c:v>
                </c:pt>
                <c:pt idx="3">
                  <c:v>5</c:v>
                </c:pt>
              </c:numCache>
            </c:numRef>
          </c:val>
          <c:extLst>
            <c:ext xmlns:c16="http://schemas.microsoft.com/office/drawing/2014/chart" uri="{C3380CC4-5D6E-409C-BE32-E72D297353CC}">
              <c16:uniqueId val="{00000002-1872-47C3-8576-7140A10696B1}"/>
            </c:ext>
          </c:extLst>
        </c:ser>
        <c:dLbls>
          <c:showLegendKey val="0"/>
          <c:showVal val="0"/>
          <c:showCatName val="0"/>
          <c:showSerName val="0"/>
          <c:showPercent val="0"/>
          <c:showBubbleSize val="0"/>
        </c:dLbls>
        <c:gapWidth val="150"/>
        <c:overlap val="100"/>
        <c:axId val="679633247"/>
        <c:axId val="940983391"/>
      </c:barChart>
      <c:catAx>
        <c:axId val="67963324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40983391"/>
        <c:crosses val="autoZero"/>
        <c:auto val="1"/>
        <c:lblAlgn val="ctr"/>
        <c:lblOffset val="100"/>
        <c:noMultiLvlLbl val="0"/>
      </c:catAx>
      <c:valAx>
        <c:axId val="940983391"/>
        <c:scaling>
          <c:orientation val="minMax"/>
        </c:scaling>
        <c:delete val="0"/>
        <c:axPos val="b"/>
        <c:majorGridlines>
          <c:spPr>
            <a:ln w="12700" cap="flat" cmpd="sng" algn="ctr">
              <a:solidFill>
                <a:schemeClr val="bg1">
                  <a:lumMod val="85000"/>
                  <a:alpha val="2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796332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4316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B0F4-F658-44C3-BE04-D3AA28019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1554B-7DAC-47C8-9802-AA4BA30DC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B5B8D-E75B-4265-BCE4-E774BC8B5BE3}"/>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5" name="Footer Placeholder 4">
            <a:extLst>
              <a:ext uri="{FF2B5EF4-FFF2-40B4-BE49-F238E27FC236}">
                <a16:creationId xmlns:a16="http://schemas.microsoft.com/office/drawing/2014/main" id="{A702208E-E53E-4ACF-91AF-E6120350422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57C9F1-4E52-4796-BF4C-A498F1020722}"/>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144052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E9AE7-6865-4D0B-8797-8D0A5DD3B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3B3D6-73EB-486D-AFA9-D230FCDCE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B4688-FB0E-49F9-8A48-537BA8F70540}"/>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5" name="Footer Placeholder 4">
            <a:extLst>
              <a:ext uri="{FF2B5EF4-FFF2-40B4-BE49-F238E27FC236}">
                <a16:creationId xmlns:a16="http://schemas.microsoft.com/office/drawing/2014/main" id="{67FA8A31-7F46-4334-8E79-0449283C3E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0BC23-6187-4097-B4FC-57D0546B12F2}"/>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3679618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08/02/2022</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‹N°›</a:t>
            </a:fld>
            <a:endParaRPr lang="en-GB" dirty="0"/>
          </a:p>
        </p:txBody>
      </p:sp>
    </p:spTree>
    <p:extLst>
      <p:ext uri="{BB962C8B-B14F-4D97-AF65-F5344CB8AC3E}">
        <p14:creationId xmlns:p14="http://schemas.microsoft.com/office/powerpoint/2010/main" val="219850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0F944DF-8E81-4FAB-B50A-1BC59E3DF268}"/>
              </a:ext>
            </a:extLst>
          </p:cNvPr>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79F56608-EB30-47D2-841A-C1401AF34079}"/>
              </a:ext>
            </a:extLst>
          </p:cNvPr>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5CEFE0CB-8239-42A2-B572-7B2BE531B99C}"/>
              </a:ext>
            </a:extLst>
          </p:cNvPr>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157EEE3-5644-4AB0-8D8A-8E4E2D921128}"/>
              </a:ext>
            </a:extLst>
          </p:cNvPr>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7573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3576D7-8759-400D-85AB-052D8A76D6A5}"/>
              </a:ext>
            </a:extLst>
          </p:cNvPr>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3F655CE4-5D43-472D-9ED5-FB772868BE22}"/>
              </a:ext>
            </a:extLst>
          </p:cNvPr>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21CDCB9A-F809-4A24-BEFB-DB340DBF62B4}"/>
              </a:ext>
            </a:extLst>
          </p:cNvPr>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2D3EA93-89C4-4C19-AC17-47828BD2ABDA}"/>
              </a:ext>
            </a:extLst>
          </p:cNvPr>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6432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54F151E-D607-4E5C-999A-BC442D896065}"/>
              </a:ext>
            </a:extLst>
          </p:cNvPr>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5384ED4B-FB57-48F1-BA10-470DBC68CFE8}"/>
              </a:ext>
            </a:extLst>
          </p:cNvPr>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9E98B29D-050C-428E-A353-82111D8BF27C}"/>
              </a:ext>
            </a:extLst>
          </p:cNvPr>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E4C95FE5-4B5C-4920-A0C8-CAAECBD906B7}"/>
              </a:ext>
            </a:extLst>
          </p:cNvPr>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9D0652D1-3591-4FDA-A50A-C46D6528D8F3}"/>
              </a:ext>
            </a:extLst>
          </p:cNvPr>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44E7CF2-17A4-455E-B61D-90553135F29F}"/>
              </a:ext>
            </a:extLst>
          </p:cNvPr>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392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E47D43A-EF7A-4CA6-973A-67EAD410627D}"/>
              </a:ext>
            </a:extLst>
          </p:cNvPr>
          <p:cNvSpPr>
            <a:spLocks noGrp="1"/>
          </p:cNvSpPr>
          <p:nvPr>
            <p:ph type="pic" sz="quarter" idx="10"/>
          </p:nvPr>
        </p:nvSpPr>
        <p:spPr>
          <a:xfrm>
            <a:off x="3746497" y="-288470"/>
            <a:ext cx="8724904" cy="7445376"/>
          </a:xfrm>
        </p:spPr>
        <p:txBody>
          <a:bodyPr/>
          <a:lstStyle/>
          <a:p>
            <a:endParaRPr lang="en-IN"/>
          </a:p>
        </p:txBody>
      </p:sp>
      <p:sp>
        <p:nvSpPr>
          <p:cNvPr id="24" name="Picture Placeholder 23">
            <a:extLst>
              <a:ext uri="{FF2B5EF4-FFF2-40B4-BE49-F238E27FC236}">
                <a16:creationId xmlns:a16="http://schemas.microsoft.com/office/drawing/2014/main" id="{C7340DA1-2504-41A7-8D05-B9A8C47FEE5B}"/>
              </a:ext>
            </a:extLst>
          </p:cNvPr>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0CECA978-2DEA-440A-A1D9-542884AACF1F}"/>
              </a:ext>
            </a:extLst>
          </p:cNvPr>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60F023FA-0D68-49F9-91EA-77E337C67C88}"/>
              </a:ext>
            </a:extLst>
          </p:cNvPr>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3E2491BE-3305-43D0-A97D-7CD6CD3AE9DD}"/>
              </a:ext>
            </a:extLst>
          </p:cNvPr>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8C2B8E28-6A4D-4FBE-807A-76D4AA7AC136}"/>
              </a:ext>
            </a:extLst>
          </p:cNvPr>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8415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73A-0934-43E0-A0FF-8A98169C1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8C510-B3B5-4ABF-B7E2-0D26619E05BE}"/>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4" name="Footer Placeholder 3">
            <a:extLst>
              <a:ext uri="{FF2B5EF4-FFF2-40B4-BE49-F238E27FC236}">
                <a16:creationId xmlns:a16="http://schemas.microsoft.com/office/drawing/2014/main" id="{5C93B928-4543-42ED-BAD4-2B9813E8650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BBD95D4-5019-4AA1-93F0-72B4598D39FE}"/>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418525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272B2-2951-4C52-90F5-56157438A320}"/>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3" name="Footer Placeholder 2">
            <a:extLst>
              <a:ext uri="{FF2B5EF4-FFF2-40B4-BE49-F238E27FC236}">
                <a16:creationId xmlns:a16="http://schemas.microsoft.com/office/drawing/2014/main" id="{A71CB8AC-AEB3-4742-B01F-9B9690A68D7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C7BE3A-2D73-4A3B-B9E1-149F92DE49B0}"/>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26290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771-C6B6-45A8-9C03-BA22293B2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6202-EBAF-419C-9BB0-5A5609B79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7790D9-FBF8-48EB-90EE-B87DDD62F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F8677-A77F-44F2-8992-F3859F509991}"/>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6" name="Footer Placeholder 5">
            <a:extLst>
              <a:ext uri="{FF2B5EF4-FFF2-40B4-BE49-F238E27FC236}">
                <a16:creationId xmlns:a16="http://schemas.microsoft.com/office/drawing/2014/main" id="{A4E49145-19AC-4B88-A55A-95E3FE445B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D3305F-44A9-4F0C-BA5E-AB47EB890F43}"/>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300848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D008-24A3-421E-9D60-810A67F9E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B311C-1CF5-40B5-824F-A4235C048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0F4A0DA-8EA9-45FE-8179-29B8331AE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FE89-F6A7-4446-98AF-09C6C5C8234F}"/>
              </a:ext>
            </a:extLst>
          </p:cNvPr>
          <p:cNvSpPr>
            <a:spLocks noGrp="1"/>
          </p:cNvSpPr>
          <p:nvPr>
            <p:ph type="dt" sz="half" idx="10"/>
          </p:nvPr>
        </p:nvSpPr>
        <p:spPr/>
        <p:txBody>
          <a:bodyPr/>
          <a:lstStyle/>
          <a:p>
            <a:fld id="{6BBED2BF-2E95-4229-BAF9-9E6D0612C733}" type="datetimeFigureOut">
              <a:rPr lang="en-IN" smtClean="0"/>
              <a:t>08-02-2022</a:t>
            </a:fld>
            <a:endParaRPr lang="en-IN" dirty="0"/>
          </a:p>
        </p:txBody>
      </p:sp>
      <p:sp>
        <p:nvSpPr>
          <p:cNvPr id="6" name="Footer Placeholder 5">
            <a:extLst>
              <a:ext uri="{FF2B5EF4-FFF2-40B4-BE49-F238E27FC236}">
                <a16:creationId xmlns:a16="http://schemas.microsoft.com/office/drawing/2014/main" id="{56964511-0FE8-44AB-A89D-1B14D9E2A2E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FD5976-38E8-44EB-93EA-0F958CEDC57A}"/>
              </a:ext>
            </a:extLst>
          </p:cNvPr>
          <p:cNvSpPr>
            <a:spLocks noGrp="1"/>
          </p:cNvSpPr>
          <p:nvPr>
            <p:ph type="sldNum" sz="quarter" idx="12"/>
          </p:nvPr>
        </p:nvSpPr>
        <p:spPr/>
        <p:txBody>
          <a:bodyPr/>
          <a:lstStyle/>
          <a:p>
            <a:fld id="{BB4A53BF-F3BD-4FF5-A6FD-C1A30205A690}" type="slidenum">
              <a:rPr lang="en-IN" smtClean="0"/>
              <a:t>‹N°›</a:t>
            </a:fld>
            <a:endParaRPr lang="en-IN" dirty="0"/>
          </a:p>
        </p:txBody>
      </p:sp>
    </p:spTree>
    <p:extLst>
      <p:ext uri="{BB962C8B-B14F-4D97-AF65-F5344CB8AC3E}">
        <p14:creationId xmlns:p14="http://schemas.microsoft.com/office/powerpoint/2010/main" val="229335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2A214-0D40-434A-BE84-57E89C033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BA4FD-8C68-411A-B5E4-8CA23808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2CE0-0E15-42E5-89FE-382DA0587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t>08-02-2022</a:t>
            </a:fld>
            <a:endParaRPr lang="en-IN" dirty="0"/>
          </a:p>
        </p:txBody>
      </p:sp>
      <p:sp>
        <p:nvSpPr>
          <p:cNvPr id="5" name="Footer Placeholder 4">
            <a:extLst>
              <a:ext uri="{FF2B5EF4-FFF2-40B4-BE49-F238E27FC236}">
                <a16:creationId xmlns:a16="http://schemas.microsoft.com/office/drawing/2014/main" id="{447D16C6-E607-4F9C-8264-E8F187687D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5D84C90-2BBB-435E-9999-B97CE0E8D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t>‹N°›</a:t>
            </a:fld>
            <a:endParaRPr lang="en-IN" dirty="0"/>
          </a:p>
        </p:txBody>
      </p:sp>
    </p:spTree>
    <p:extLst>
      <p:ext uri="{BB962C8B-B14F-4D97-AF65-F5344CB8AC3E}">
        <p14:creationId xmlns:p14="http://schemas.microsoft.com/office/powerpoint/2010/main" val="7516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fif"/></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530859" y="2735724"/>
            <a:ext cx="5146416" cy="1384838"/>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78B25F8F-A5A6-4BC2-981F-2A20467C0914}"/>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w="7205"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dirty="0"/>
            </a:p>
          </p:txBody>
        </p:sp>
      </p:grpSp>
      <p:sp>
        <p:nvSpPr>
          <p:cNvPr id="2" name="ZoneTexte 1">
            <a:extLst>
              <a:ext uri="{FF2B5EF4-FFF2-40B4-BE49-F238E27FC236}">
                <a16:creationId xmlns:a16="http://schemas.microsoft.com/office/drawing/2014/main" id="{A306E99D-3FC8-43F3-A349-34826FDD70A3}"/>
              </a:ext>
            </a:extLst>
          </p:cNvPr>
          <p:cNvSpPr txBox="1"/>
          <p:nvPr/>
        </p:nvSpPr>
        <p:spPr>
          <a:xfrm>
            <a:off x="4235348" y="1724231"/>
            <a:ext cx="3655787" cy="400110"/>
          </a:xfrm>
          <a:prstGeom prst="rect">
            <a:avLst/>
          </a:prstGeom>
          <a:noFill/>
        </p:spPr>
        <p:txBody>
          <a:bodyPr wrap="square" rtlCol="0">
            <a:spAutoFit/>
          </a:bodyPr>
          <a:lstStyle/>
          <a:p>
            <a:pPr algn="ctr"/>
            <a:r>
              <a:rPr lang="fr-FR" sz="2000" dirty="0">
                <a:solidFill>
                  <a:srgbClr val="FF0000"/>
                </a:solidFill>
                <a:latin typeface="Inter" panose="020B0604020202020204" charset="0"/>
                <a:ea typeface="Inter" panose="020B0604020202020204" charset="0"/>
                <a:cs typeface="Inter" panose="020B0604020202020204" charset="0"/>
              </a:rPr>
              <a:t>Quelques considérations sur</a:t>
            </a:r>
          </a:p>
        </p:txBody>
      </p:sp>
    </p:spTree>
    <p:extLst>
      <p:ext uri="{BB962C8B-B14F-4D97-AF65-F5344CB8AC3E}">
        <p14:creationId xmlns:p14="http://schemas.microsoft.com/office/powerpoint/2010/main" val="1496033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E8B314-AAB6-40F9-87CE-726D387FA0BB}"/>
              </a:ext>
            </a:extLst>
          </p:cNvPr>
          <p:cNvGrpSpPr/>
          <p:nvPr/>
        </p:nvGrpSpPr>
        <p:grpSpPr>
          <a:xfrm>
            <a:off x="3962399" y="2735391"/>
            <a:ext cx="4267202" cy="1288890"/>
            <a:chOff x="3262471" y="3795965"/>
            <a:chExt cx="5672750" cy="1713430"/>
          </a:xfrm>
        </p:grpSpPr>
        <p:sp>
          <p:nvSpPr>
            <p:cNvPr id="5" name="Freeform: Shape 4">
              <a:extLst>
                <a:ext uri="{FF2B5EF4-FFF2-40B4-BE49-F238E27FC236}">
                  <a16:creationId xmlns:a16="http://schemas.microsoft.com/office/drawing/2014/main" id="{73411473-89AF-4FBD-A8EA-64C3F1E3A88A}"/>
                </a:ext>
              </a:extLst>
            </p:cNvPr>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B22AC78F-A05F-44AE-BDA4-6F2401B942F4}"/>
                </a:ext>
              </a:extLst>
            </p:cNvPr>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058D2F7-4E25-4BAB-862F-85801C9A1429}"/>
                </a:ext>
              </a:extLst>
            </p:cNvPr>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64C9F14-4E43-4FED-B7A1-9F0D3DE8141D}"/>
                </a:ext>
              </a:extLst>
            </p:cNvPr>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9A571C8-7F5F-4200-9BF7-8990D5CC92B8}"/>
                </a:ext>
              </a:extLst>
            </p:cNvPr>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3C7AB1E7-B977-4C62-86AF-DE5D5E37895B}"/>
                </a:ext>
              </a:extLst>
            </p:cNvPr>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F66F511-0C94-438F-B99A-38976553065D}"/>
                </a:ext>
              </a:extLst>
            </p:cNvPr>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endParaRPr lang="en-IN"/>
            </a:p>
          </p:txBody>
        </p:sp>
      </p:grpSp>
    </p:spTree>
    <p:extLst>
      <p:ext uri="{BB962C8B-B14F-4D97-AF65-F5344CB8AC3E}">
        <p14:creationId xmlns:p14="http://schemas.microsoft.com/office/powerpoint/2010/main" val="2415771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FA419EA-ABBD-4D9D-AADC-4A6E3B9773C1}"/>
              </a:ext>
            </a:extLst>
          </p:cNvPr>
          <p:cNvGraphicFramePr/>
          <p:nvPr>
            <p:extLst>
              <p:ext uri="{D42A27DB-BD31-4B8C-83A1-F6EECF244321}">
                <p14:modId xmlns:p14="http://schemas.microsoft.com/office/powerpoint/2010/main" val="2396838177"/>
              </p:ext>
            </p:extLst>
          </p:nvPr>
        </p:nvGraphicFramePr>
        <p:xfrm>
          <a:off x="874713" y="1744940"/>
          <a:ext cx="9766300" cy="300486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2BF349D-23B5-4F6F-B2E9-78E1873C31F1}"/>
              </a:ext>
            </a:extLst>
          </p:cNvPr>
          <p:cNvSpPr txBox="1"/>
          <p:nvPr/>
        </p:nvSpPr>
        <p:spPr>
          <a:xfrm>
            <a:off x="1105173" y="5156602"/>
            <a:ext cx="2683876"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TOTAL WATCHTIME</a:t>
            </a:r>
          </a:p>
        </p:txBody>
      </p:sp>
      <p:sp>
        <p:nvSpPr>
          <p:cNvPr id="7" name="TextBox 6">
            <a:extLst>
              <a:ext uri="{FF2B5EF4-FFF2-40B4-BE49-F238E27FC236}">
                <a16:creationId xmlns:a16="http://schemas.microsoft.com/office/drawing/2014/main" id="{B5D99C9C-A24F-4751-8F9E-B45EFDAD36E0}"/>
              </a:ext>
            </a:extLst>
          </p:cNvPr>
          <p:cNvSpPr txBox="1"/>
          <p:nvPr/>
        </p:nvSpPr>
        <p:spPr>
          <a:xfrm>
            <a:off x="1105173" y="5627784"/>
            <a:ext cx="1024639"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860 hrs</a:t>
            </a:r>
          </a:p>
        </p:txBody>
      </p:sp>
      <p:sp>
        <p:nvSpPr>
          <p:cNvPr id="8" name="TextBox 7">
            <a:extLst>
              <a:ext uri="{FF2B5EF4-FFF2-40B4-BE49-F238E27FC236}">
                <a16:creationId xmlns:a16="http://schemas.microsoft.com/office/drawing/2014/main" id="{A90BE01D-937E-49E4-9F2C-49049FB6F976}"/>
              </a:ext>
            </a:extLst>
          </p:cNvPr>
          <p:cNvSpPr txBox="1"/>
          <p:nvPr/>
        </p:nvSpPr>
        <p:spPr>
          <a:xfrm>
            <a:off x="6317474" y="5156602"/>
            <a:ext cx="1809854"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TOP GENRES</a:t>
            </a:r>
          </a:p>
        </p:txBody>
      </p:sp>
      <p:sp>
        <p:nvSpPr>
          <p:cNvPr id="9" name="TextBox 8">
            <a:extLst>
              <a:ext uri="{FF2B5EF4-FFF2-40B4-BE49-F238E27FC236}">
                <a16:creationId xmlns:a16="http://schemas.microsoft.com/office/drawing/2014/main" id="{0F2157E8-9AAE-4906-A81B-1A2450F5AC69}"/>
              </a:ext>
            </a:extLst>
          </p:cNvPr>
          <p:cNvSpPr txBox="1"/>
          <p:nvPr/>
        </p:nvSpPr>
        <p:spPr>
          <a:xfrm>
            <a:off x="6302084" y="5650329"/>
            <a:ext cx="3467616"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Drama, Action, Sci-Fi, Fantasy</a:t>
            </a:r>
          </a:p>
        </p:txBody>
      </p:sp>
      <p:sp>
        <p:nvSpPr>
          <p:cNvPr id="10" name="TextBox 9">
            <a:extLst>
              <a:ext uri="{FF2B5EF4-FFF2-40B4-BE49-F238E27FC236}">
                <a16:creationId xmlns:a16="http://schemas.microsoft.com/office/drawing/2014/main" id="{7ADE4525-D782-4083-B837-48CA09258D4C}"/>
              </a:ext>
            </a:extLst>
          </p:cNvPr>
          <p:cNvSpPr txBox="1"/>
          <p:nvPr/>
        </p:nvSpPr>
        <p:spPr>
          <a:xfrm>
            <a:off x="1114504" y="6040594"/>
            <a:ext cx="1731564"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which is about 36 days</a:t>
            </a:r>
          </a:p>
        </p:txBody>
      </p:sp>
      <p:sp>
        <p:nvSpPr>
          <p:cNvPr id="11" name="TextBox 10">
            <a:extLst>
              <a:ext uri="{FF2B5EF4-FFF2-40B4-BE49-F238E27FC236}">
                <a16:creationId xmlns:a16="http://schemas.microsoft.com/office/drawing/2014/main" id="{27A917C2-867F-4D07-B61D-8321A150105F}"/>
              </a:ext>
            </a:extLst>
          </p:cNvPr>
          <p:cNvSpPr txBox="1"/>
          <p:nvPr/>
        </p:nvSpPr>
        <p:spPr>
          <a:xfrm>
            <a:off x="6317474" y="6052526"/>
            <a:ext cx="1183337"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from 32 shows</a:t>
            </a:r>
          </a:p>
        </p:txBody>
      </p:sp>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3151504"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YOUR STATS</a:t>
            </a:r>
          </a:p>
        </p:txBody>
      </p:sp>
      <p:sp>
        <p:nvSpPr>
          <p:cNvPr id="13" name="TextBox 12">
            <a:extLst>
              <a:ext uri="{FF2B5EF4-FFF2-40B4-BE49-F238E27FC236}">
                <a16:creationId xmlns:a16="http://schemas.microsoft.com/office/drawing/2014/main" id="{01763044-FAC7-4B58-BAF5-426ED8EC6961}"/>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14" name="Freeform: Shape 13">
            <a:extLst>
              <a:ext uri="{FF2B5EF4-FFF2-40B4-BE49-F238E27FC236}">
                <a16:creationId xmlns:a16="http://schemas.microsoft.com/office/drawing/2014/main" id="{3018B063-7F00-41BB-A5FD-2946AB8CC61C}"/>
              </a:ext>
            </a:extLst>
          </p:cNvPr>
          <p:cNvSpPr>
            <a:spLocks noChangeArrowheads="1"/>
          </p:cNvSpPr>
          <p:nvPr/>
        </p:nvSpPr>
        <p:spPr bwMode="auto">
          <a:xfrm>
            <a:off x="874713" y="5248495"/>
            <a:ext cx="207600" cy="203640"/>
          </a:xfrm>
          <a:custGeom>
            <a:avLst/>
            <a:gdLst>
              <a:gd name="connsiteX0" fmla="*/ 126590 w 276316"/>
              <a:gd name="connsiteY0" fmla="*/ 58021 h 271044"/>
              <a:gd name="connsiteX1" fmla="*/ 147886 w 276316"/>
              <a:gd name="connsiteY1" fmla="*/ 58021 h 271044"/>
              <a:gd name="connsiteX2" fmla="*/ 147886 w 276316"/>
              <a:gd name="connsiteY2" fmla="*/ 125736 h 271044"/>
              <a:gd name="connsiteX3" fmla="*/ 189295 w 276316"/>
              <a:gd name="connsiteY3" fmla="*/ 173849 h 271044"/>
              <a:gd name="connsiteX4" fmla="*/ 179238 w 276316"/>
              <a:gd name="connsiteY4" fmla="*/ 189292 h 271044"/>
              <a:gd name="connsiteX5" fmla="*/ 126590 w 276316"/>
              <a:gd name="connsiteY5" fmla="*/ 137021 h 271044"/>
              <a:gd name="connsiteX6" fmla="*/ 138458 w 276316"/>
              <a:gd name="connsiteY6" fmla="*/ 26984 h 271044"/>
              <a:gd name="connsiteX7" fmla="*/ 31767 w 276316"/>
              <a:gd name="connsiteY7" fmla="*/ 133123 h 271044"/>
              <a:gd name="connsiteX8" fmla="*/ 138458 w 276316"/>
              <a:gd name="connsiteY8" fmla="*/ 239262 h 271044"/>
              <a:gd name="connsiteX9" fmla="*/ 244548 w 276316"/>
              <a:gd name="connsiteY9" fmla="*/ 133123 h 271044"/>
              <a:gd name="connsiteX10" fmla="*/ 138458 w 276316"/>
              <a:gd name="connsiteY10" fmla="*/ 26984 h 271044"/>
              <a:gd name="connsiteX11" fmla="*/ 138458 w 276316"/>
              <a:gd name="connsiteY11" fmla="*/ 0 h 271044"/>
              <a:gd name="connsiteX12" fmla="*/ 276316 w 276316"/>
              <a:gd name="connsiteY12" fmla="*/ 133123 h 271044"/>
              <a:gd name="connsiteX13" fmla="*/ 138458 w 276316"/>
              <a:gd name="connsiteY13" fmla="*/ 271044 h 271044"/>
              <a:gd name="connsiteX14" fmla="*/ 0 w 276316"/>
              <a:gd name="connsiteY14" fmla="*/ 133123 h 271044"/>
              <a:gd name="connsiteX15" fmla="*/ 138458 w 276316"/>
              <a:gd name="connsiteY15" fmla="*/ 0 h 2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16" h="271044">
                <a:moveTo>
                  <a:pt x="126590" y="58021"/>
                </a:moveTo>
                <a:lnTo>
                  <a:pt x="147886" y="58021"/>
                </a:lnTo>
                <a:lnTo>
                  <a:pt x="147886" y="125736"/>
                </a:lnTo>
                <a:lnTo>
                  <a:pt x="189295" y="173849"/>
                </a:lnTo>
                <a:lnTo>
                  <a:pt x="179238" y="189292"/>
                </a:lnTo>
                <a:lnTo>
                  <a:pt x="126590" y="137021"/>
                </a:lnTo>
                <a:close/>
                <a:moveTo>
                  <a:pt x="138458" y="26984"/>
                </a:moveTo>
                <a:cubicBezTo>
                  <a:pt x="79718" y="26984"/>
                  <a:pt x="31767" y="74357"/>
                  <a:pt x="31767" y="133123"/>
                </a:cubicBezTo>
                <a:cubicBezTo>
                  <a:pt x="31767" y="191290"/>
                  <a:pt x="79718" y="239262"/>
                  <a:pt x="138458" y="239262"/>
                </a:cubicBezTo>
                <a:cubicBezTo>
                  <a:pt x="196598" y="239262"/>
                  <a:pt x="244548" y="191290"/>
                  <a:pt x="244548" y="133123"/>
                </a:cubicBezTo>
                <a:cubicBezTo>
                  <a:pt x="244548" y="74357"/>
                  <a:pt x="196598" y="26984"/>
                  <a:pt x="138458" y="26984"/>
                </a:cubicBezTo>
                <a:close/>
                <a:moveTo>
                  <a:pt x="138458" y="0"/>
                </a:moveTo>
                <a:cubicBezTo>
                  <a:pt x="212781" y="0"/>
                  <a:pt x="276316" y="58766"/>
                  <a:pt x="276316" y="133123"/>
                </a:cubicBezTo>
                <a:cubicBezTo>
                  <a:pt x="276316" y="207480"/>
                  <a:pt x="212781" y="271044"/>
                  <a:pt x="138458" y="271044"/>
                </a:cubicBezTo>
                <a:cubicBezTo>
                  <a:pt x="63534" y="271044"/>
                  <a:pt x="0" y="207480"/>
                  <a:pt x="0" y="133123"/>
                </a:cubicBezTo>
                <a:cubicBezTo>
                  <a:pt x="0" y="58766"/>
                  <a:pt x="63534" y="0"/>
                  <a:pt x="138458" y="0"/>
                </a:cubicBezTo>
                <a:close/>
              </a:path>
            </a:pathLst>
          </a:custGeom>
          <a:solidFill>
            <a:srgbClr val="E5091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endParaRPr lang="en-US" sz="900" dirty="0">
              <a:solidFill>
                <a:srgbClr val="000000"/>
              </a:solidFill>
            </a:endParaRPr>
          </a:p>
        </p:txBody>
      </p:sp>
      <p:sp>
        <p:nvSpPr>
          <p:cNvPr id="15" name="Freeform 167">
            <a:extLst>
              <a:ext uri="{FF2B5EF4-FFF2-40B4-BE49-F238E27FC236}">
                <a16:creationId xmlns:a16="http://schemas.microsoft.com/office/drawing/2014/main" id="{8EAE057D-5FDC-4687-B4B9-46D8CABAAB17}"/>
              </a:ext>
            </a:extLst>
          </p:cNvPr>
          <p:cNvSpPr>
            <a:spLocks noChangeArrowheads="1"/>
          </p:cNvSpPr>
          <p:nvPr/>
        </p:nvSpPr>
        <p:spPr bwMode="auto">
          <a:xfrm>
            <a:off x="6079356" y="5252419"/>
            <a:ext cx="197918" cy="197918"/>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E5091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a:solidFill>
                <a:srgbClr val="000000"/>
              </a:solidFill>
            </a:endParaRPr>
          </a:p>
        </p:txBody>
      </p:sp>
    </p:spTree>
    <p:extLst>
      <p:ext uri="{BB962C8B-B14F-4D97-AF65-F5344CB8AC3E}">
        <p14:creationId xmlns:p14="http://schemas.microsoft.com/office/powerpoint/2010/main" val="18958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E50914"/>
                </a:solidFill>
                <a:latin typeface="Inter" panose="02000503000000020004" pitchFamily="50" charset="0"/>
                <a:ea typeface="Inter" panose="02000503000000020004" pitchFamily="50" charset="0"/>
                <a:cs typeface="Inter" panose="02000503000000020004" pitchFamily="50" charset="0"/>
              </a:rPr>
              <a:t>#E50914</a:t>
            </a:r>
            <a:endParaRPr lang="en-GB" sz="1400" dirty="0">
              <a:solidFill>
                <a:srgbClr val="E50914"/>
              </a:solidFill>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1238085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34AA1A-2AA0-4F33-9003-37259AB66C1A}"/>
              </a:ext>
            </a:extLst>
          </p:cNvPr>
          <p:cNvSpPr txBox="1"/>
          <p:nvPr/>
        </p:nvSpPr>
        <p:spPr>
          <a:xfrm>
            <a:off x="618889" y="1564190"/>
            <a:ext cx="4245073" cy="646331"/>
          </a:xfrm>
          <a:prstGeom prst="rect">
            <a:avLst/>
          </a:prstGeom>
          <a:noFill/>
        </p:spPr>
        <p:txBody>
          <a:bodyPr wrap="none" rtlCol="0">
            <a:spAutoFit/>
          </a:bodyPr>
          <a:lstStyle/>
          <a:p>
            <a:r>
              <a:rPr lang="fr-FR" sz="3600" b="1" spc="300" dirty="0">
                <a:solidFill>
                  <a:schemeClr val="bg1"/>
                </a:solidFill>
                <a:latin typeface="Inter" panose="02000503000000020004" pitchFamily="50" charset="0"/>
                <a:ea typeface="Inter" panose="02000503000000020004" pitchFamily="50" charset="0"/>
                <a:cs typeface="Inter" panose="02000503000000020004" pitchFamily="50" charset="0"/>
              </a:rPr>
              <a:t>INTRODUCTION</a:t>
            </a:r>
          </a:p>
        </p:txBody>
      </p:sp>
      <p:sp>
        <p:nvSpPr>
          <p:cNvPr id="21" name="TextBox 20">
            <a:extLst>
              <a:ext uri="{FF2B5EF4-FFF2-40B4-BE49-F238E27FC236}">
                <a16:creationId xmlns:a16="http://schemas.microsoft.com/office/drawing/2014/main" id="{4E8D1F40-9D7D-4D13-AF27-2F69F82A5763}"/>
              </a:ext>
            </a:extLst>
          </p:cNvPr>
          <p:cNvSpPr txBox="1"/>
          <p:nvPr/>
        </p:nvSpPr>
        <p:spPr>
          <a:xfrm>
            <a:off x="816398" y="2380182"/>
            <a:ext cx="3646684" cy="3083921"/>
          </a:xfrm>
          <a:prstGeom prst="rect">
            <a:avLst/>
          </a:prstGeom>
          <a:noFill/>
        </p:spPr>
        <p:txBody>
          <a:bodyPr wrap="square" rtlCol="0">
            <a:spAutoFit/>
          </a:bodyPr>
          <a:lstStyle/>
          <a:p>
            <a:pPr>
              <a:lnSpc>
                <a:spcPct val="130000"/>
              </a:lnSpc>
            </a:pP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Notre jeu de données est composé de plus de 9000 programmes, apparus dans le catalogue de Netflix depuis la sortie de la plateforme en 2008.</a:t>
            </a:r>
            <a:b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br>
            <a:b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b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Nous avons séparé notre jeu de données en 2 sous jeux de données :</a:t>
            </a:r>
            <a:endPar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           - Les programmes sortis depuis 2008 et jusqu’en 2020</a:t>
            </a:r>
          </a:p>
          <a:p>
            <a:pPr>
              <a:lnSpc>
                <a:spcPct val="130000"/>
              </a:lnSpc>
            </a:pP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           - Les programmes sortis en 2021</a:t>
            </a: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 </a:t>
            </a:r>
          </a:p>
          <a:p>
            <a:pPr>
              <a:lnSpc>
                <a:spcPct val="130000"/>
              </a:lnSpc>
            </a:pPr>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pPr>
              <a:lnSpc>
                <a:spcPct val="130000"/>
              </a:lnSpc>
            </a:pPr>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Notre analyse nous permettra de répondre à deux questions distinctes.</a:t>
            </a:r>
          </a:p>
          <a:p>
            <a:pPr>
              <a:lnSpc>
                <a:spcPct val="130000"/>
              </a:lnSpc>
            </a:pPr>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Tout d’abord, nous verrons </a:t>
            </a: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l'évolution du temps moyen entre la sortie du programme en salle et son ajout sur la plateforme. </a:t>
            </a:r>
          </a:p>
          <a:p>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a:p>
            <a:r>
              <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Nous verrons ensuite </a:t>
            </a:r>
            <a:r>
              <a:rPr lang="fr-FR" sz="900" b="1" dirty="0">
                <a:solidFill>
                  <a:srgbClr val="FF0000"/>
                </a:solidFill>
                <a:latin typeface="Inter Light" panose="02000403000000020004" pitchFamily="50" charset="0"/>
                <a:ea typeface="Inter Light" panose="02000403000000020004" pitchFamily="50" charset="0"/>
                <a:cs typeface="Inter Light" panose="02000403000000020004" pitchFamily="50" charset="0"/>
              </a:rPr>
              <a:t>l'évolution de la proportion de séries par rapport à la totalité du catalogue.</a:t>
            </a:r>
          </a:p>
          <a:p>
            <a:endParaRPr lang="fr-FR" sz="9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26" name="Picture Placeholder 25" descr="A group of people walking&#10;&#10;Description automatically generated with medium confidence">
            <a:extLst>
              <a:ext uri="{FF2B5EF4-FFF2-40B4-BE49-F238E27FC236}">
                <a16:creationId xmlns:a16="http://schemas.microsoft.com/office/drawing/2014/main" id="{CE4EA8E9-C6D2-43A5-B1E6-3C708640AA5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2" name="Picture Placeholder 31" descr="A picture containing logo&#10;&#10;Description automatically generated">
            <a:extLst>
              <a:ext uri="{FF2B5EF4-FFF2-40B4-BE49-F238E27FC236}">
                <a16:creationId xmlns:a16="http://schemas.microsoft.com/office/drawing/2014/main" id="{19093FEB-C81D-4E1B-9C2C-CBFE181F6F3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367" b="2367"/>
          <a:stretch>
            <a:fillRect/>
          </a:stretch>
        </p:blipFill>
        <p:spPr>
          <a:effectLst>
            <a:outerShdw blurRad="101600" dist="38100" dir="5400000" algn="t" rotWithShape="0">
              <a:prstClr val="black">
                <a:alpha val="65000"/>
              </a:prstClr>
            </a:outerShdw>
          </a:effectLst>
        </p:spPr>
      </p:pic>
      <p:pic>
        <p:nvPicPr>
          <p:cNvPr id="28" name="Picture Placeholder 27" descr="Text&#10;&#10;Description automatically generated with low confidence">
            <a:extLst>
              <a:ext uri="{FF2B5EF4-FFF2-40B4-BE49-F238E27FC236}">
                <a16:creationId xmlns:a16="http://schemas.microsoft.com/office/drawing/2014/main" id="{47E60A4F-2F08-4B92-B69E-73DB62EAD0B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6029" r="6029"/>
          <a:stretch>
            <a:fillRect/>
          </a:stretch>
        </p:blipFill>
        <p:spPr>
          <a:effectLst>
            <a:outerShdw blurRad="190500" dist="88900" dir="5400000" sx="101000" sy="101000" algn="t" rotWithShape="0">
              <a:prstClr val="black">
                <a:alpha val="80000"/>
              </a:prstClr>
            </a:outerShdw>
          </a:effectLst>
        </p:spPr>
      </p:pic>
      <p:pic>
        <p:nvPicPr>
          <p:cNvPr id="30" name="Picture Placeholder 29" descr="Text&#10;&#10;Description automatically generated">
            <a:extLst>
              <a:ext uri="{FF2B5EF4-FFF2-40B4-BE49-F238E27FC236}">
                <a16:creationId xmlns:a16="http://schemas.microsoft.com/office/drawing/2014/main" id="{72BE9AAE-DEFD-45BF-85C0-80FBC9D7BB29}"/>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4" name="Picture Placeholder 33" descr="A group of people in a field&#10;&#10;Description automatically generated with low confidence">
            <a:extLst>
              <a:ext uri="{FF2B5EF4-FFF2-40B4-BE49-F238E27FC236}">
                <a16:creationId xmlns:a16="http://schemas.microsoft.com/office/drawing/2014/main" id="{B0280726-49B7-48A6-AA58-DF2A0EF24932}"/>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3818" r="3818"/>
          <a:stretch>
            <a:fillRect/>
          </a:stretch>
        </p:blipFill>
        <p:spPr>
          <a:effectLst>
            <a:outerShdw blurRad="101600" dist="38100" dir="5400000" algn="t" rotWithShape="0">
              <a:prstClr val="black">
                <a:alpha val="65000"/>
              </a:prstClr>
            </a:outerShdw>
          </a:effectLst>
        </p:spPr>
      </p:pic>
      <p:pic>
        <p:nvPicPr>
          <p:cNvPr id="40" name="Picture Placeholder 39" descr="Graphical user interface, website&#10;&#10;Description automatically generated">
            <a:extLst>
              <a:ext uri="{FF2B5EF4-FFF2-40B4-BE49-F238E27FC236}">
                <a16:creationId xmlns:a16="http://schemas.microsoft.com/office/drawing/2014/main" id="{8D4BD3FA-E140-4A4B-A36B-EC34F8BFBD12}"/>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8" name="Picture Placeholder 37" descr="A picture containing text, water, outdoor&#10;&#10;Description automatically generated">
            <a:extLst>
              <a:ext uri="{FF2B5EF4-FFF2-40B4-BE49-F238E27FC236}">
                <a16:creationId xmlns:a16="http://schemas.microsoft.com/office/drawing/2014/main" id="{F5C664B7-DF00-45B8-B5A5-8407CD15AE5D}"/>
              </a:ext>
            </a:extLst>
          </p:cNvPr>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t="2250" b="2250"/>
          <a:stretch>
            <a:fillRect/>
          </a:stretch>
        </p:blipFill>
        <p:spPr>
          <a:effectLst>
            <a:outerShdw blurRad="101600" dist="38100" dir="5400000" algn="t" rotWithShape="0">
              <a:prstClr val="black">
                <a:alpha val="65000"/>
              </a:prstClr>
            </a:outerShdw>
          </a:effectLst>
        </p:spPr>
      </p:pic>
      <p:pic>
        <p:nvPicPr>
          <p:cNvPr id="36" name="Picture Placeholder 35" descr="A person wearing sunglasses and a suit&#10;&#10;Description automatically generated with medium confidence">
            <a:extLst>
              <a:ext uri="{FF2B5EF4-FFF2-40B4-BE49-F238E27FC236}">
                <a16:creationId xmlns:a16="http://schemas.microsoft.com/office/drawing/2014/main" id="{8BB6ED6E-7EFF-4FB5-BC4B-95C3FBDE9C34}"/>
              </a:ext>
            </a:extLst>
          </p:cNvPr>
          <p:cNvPicPr>
            <a:picLocks noGrp="1" noChangeAspect="1"/>
          </p:cNvPicPr>
          <p:nvPr>
            <p:ph type="pic" sz="quarter" idx="18"/>
          </p:nvPr>
        </p:nvPicPr>
        <p:blipFill>
          <a:blip r:embed="rId9">
            <a:extLst>
              <a:ext uri="{28A0092B-C50C-407E-A947-70E740481C1C}">
                <a14:useLocalDpi xmlns:a14="http://schemas.microsoft.com/office/drawing/2010/main" val="0"/>
              </a:ext>
            </a:extLst>
          </a:blip>
          <a:srcRect t="7095" b="7095"/>
          <a:stretch>
            <a:fillRect/>
          </a:stretch>
        </p:blipFill>
        <p:spPr>
          <a:effectLst>
            <a:outerShdw blurRad="101600" dist="38100" dir="5400000" algn="t" rotWithShape="0">
              <a:prstClr val="black">
                <a:alpha val="65000"/>
              </a:prstClr>
            </a:outerShdw>
          </a:effectLst>
        </p:spPr>
      </p:pic>
      <p:pic>
        <p:nvPicPr>
          <p:cNvPr id="24" name="Picture Placeholder 23" descr="A group of people on a stage&#10;&#10;Description automatically generated">
            <a:extLst>
              <a:ext uri="{FF2B5EF4-FFF2-40B4-BE49-F238E27FC236}">
                <a16:creationId xmlns:a16="http://schemas.microsoft.com/office/drawing/2014/main" id="{7AD5E662-C062-46EB-8F97-586742AB2F77}"/>
              </a:ext>
            </a:extLst>
          </p:cNvPr>
          <p:cNvPicPr>
            <a:picLocks noGrp="1" noChangeAspect="1"/>
          </p:cNvPicPr>
          <p:nvPr>
            <p:ph type="pic" sz="quarter" idx="10"/>
          </p:nvPr>
        </p:nvPicPr>
        <p:blipFill>
          <a:blip r:embed="rId10">
            <a:extLst>
              <a:ext uri="{28A0092B-C50C-407E-A947-70E740481C1C}">
                <a14:useLocalDpi xmlns:a14="http://schemas.microsoft.com/office/drawing/2010/main" val="0"/>
              </a:ext>
            </a:extLst>
          </a:blip>
          <a:srcRect t="3535" b="3535"/>
          <a:stretch>
            <a:fillRect/>
          </a:stretch>
        </p:blipFill>
        <p:spPr>
          <a:effectLst>
            <a:outerShdw blurRad="101600" dist="38100" dir="5400000" algn="t" rotWithShape="0">
              <a:prstClr val="black">
                <a:alpha val="65000"/>
              </a:prstClr>
            </a:outerShdw>
          </a:effectLst>
        </p:spPr>
      </p:pic>
    </p:spTree>
    <p:extLst>
      <p:ext uri="{BB962C8B-B14F-4D97-AF65-F5344CB8AC3E}">
        <p14:creationId xmlns:p14="http://schemas.microsoft.com/office/powerpoint/2010/main" val="749765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74832FA5-E63C-4C5C-A0EE-1B991B66D57D}"/>
              </a:ext>
            </a:extLst>
          </p:cNvPr>
          <p:cNvSpPr txBox="1"/>
          <p:nvPr/>
        </p:nvSpPr>
        <p:spPr>
          <a:xfrm>
            <a:off x="432348" y="340136"/>
            <a:ext cx="4454617"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METHODOLOGIES</a:t>
            </a:r>
          </a:p>
        </p:txBody>
      </p:sp>
      <p:pic>
        <p:nvPicPr>
          <p:cNvPr id="43" name="Picture Placeholder 42" descr="A picture containing text, person&#10;&#10;Description automatically generated">
            <a:extLst>
              <a:ext uri="{FF2B5EF4-FFF2-40B4-BE49-F238E27FC236}">
                <a16:creationId xmlns:a16="http://schemas.microsoft.com/office/drawing/2014/main" id="{289AB6E7-F638-476A-99FD-2FB74D600E8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0" r="2800"/>
          <a:stretch>
            <a:fillRect/>
          </a:stretch>
        </p:blipFill>
        <p:spPr>
          <a:xfrm>
            <a:off x="476900" y="3016446"/>
            <a:ext cx="2651970" cy="3668261"/>
          </a:xfrm>
          <a:effectLst>
            <a:outerShdw blurRad="177800" dist="190500" dir="5400000" algn="t" rotWithShape="0">
              <a:prstClr val="black">
                <a:alpha val="60000"/>
              </a:prstClr>
            </a:outerShdw>
          </a:effectLst>
        </p:spPr>
      </p:pic>
      <p:pic>
        <p:nvPicPr>
          <p:cNvPr id="49" name="Picture Placeholder 48" descr="A group of people posing for a photo&#10;&#10;Description automatically generated with medium confidence">
            <a:extLst>
              <a:ext uri="{FF2B5EF4-FFF2-40B4-BE49-F238E27FC236}">
                <a16:creationId xmlns:a16="http://schemas.microsoft.com/office/drawing/2014/main" id="{D8ECFEC8-B93D-4960-A0B4-9BEF1B2D72E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360" b="3360"/>
          <a:stretch>
            <a:fillRect/>
          </a:stretch>
        </p:blipFill>
        <p:spPr>
          <a:xfrm>
            <a:off x="8979066" y="340138"/>
            <a:ext cx="2651970" cy="3668261"/>
          </a:xfrm>
          <a:effectLst>
            <a:outerShdw blurRad="114300" dist="63500" dir="5400000" algn="t" rotWithShape="0">
              <a:prstClr val="black">
                <a:alpha val="47000"/>
              </a:prstClr>
            </a:outerShdw>
          </a:effectLst>
        </p:spPr>
      </p:pic>
      <p:sp>
        <p:nvSpPr>
          <p:cNvPr id="130" name="Rectangle: Rounded Corners 129">
            <a:extLst>
              <a:ext uri="{FF2B5EF4-FFF2-40B4-BE49-F238E27FC236}">
                <a16:creationId xmlns:a16="http://schemas.microsoft.com/office/drawing/2014/main" id="{66145823-E361-4F3E-894C-EA7BAFB6FAF0}"/>
              </a:ext>
            </a:extLst>
          </p:cNvPr>
          <p:cNvSpPr/>
          <p:nvPr/>
        </p:nvSpPr>
        <p:spPr>
          <a:xfrm>
            <a:off x="476900" y="3016446"/>
            <a:ext cx="2651970" cy="3668261"/>
          </a:xfrm>
          <a:prstGeom prst="roundRect">
            <a:avLst>
              <a:gd name="adj" fmla="val 7521"/>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Oval 130">
            <a:extLst>
              <a:ext uri="{FF2B5EF4-FFF2-40B4-BE49-F238E27FC236}">
                <a16:creationId xmlns:a16="http://schemas.microsoft.com/office/drawing/2014/main" id="{A131518A-1DE0-41DC-98A9-488AED8CE7E0}"/>
              </a:ext>
            </a:extLst>
          </p:cNvPr>
          <p:cNvSpPr/>
          <p:nvPr/>
        </p:nvSpPr>
        <p:spPr>
          <a:xfrm>
            <a:off x="641816"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Oval 131">
            <a:extLst>
              <a:ext uri="{FF2B5EF4-FFF2-40B4-BE49-F238E27FC236}">
                <a16:creationId xmlns:a16="http://schemas.microsoft.com/office/drawing/2014/main" id="{47C554CD-FEEB-484B-A899-44AD974D007D}"/>
              </a:ext>
            </a:extLst>
          </p:cNvPr>
          <p:cNvSpPr/>
          <p:nvPr/>
        </p:nvSpPr>
        <p:spPr>
          <a:xfrm>
            <a:off x="1158671"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Oval 132">
            <a:extLst>
              <a:ext uri="{FF2B5EF4-FFF2-40B4-BE49-F238E27FC236}">
                <a16:creationId xmlns:a16="http://schemas.microsoft.com/office/drawing/2014/main" id="{9BECB838-D021-4B4A-A472-A134E792E538}"/>
              </a:ext>
            </a:extLst>
          </p:cNvPr>
          <p:cNvSpPr/>
          <p:nvPr/>
        </p:nvSpPr>
        <p:spPr>
          <a:xfrm>
            <a:off x="1675526"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Oval 133">
            <a:extLst>
              <a:ext uri="{FF2B5EF4-FFF2-40B4-BE49-F238E27FC236}">
                <a16:creationId xmlns:a16="http://schemas.microsoft.com/office/drawing/2014/main" id="{E76752A1-584D-40C3-ADDB-5337139BD467}"/>
              </a:ext>
            </a:extLst>
          </p:cNvPr>
          <p:cNvSpPr/>
          <p:nvPr/>
        </p:nvSpPr>
        <p:spPr>
          <a:xfrm>
            <a:off x="2192381" y="5400978"/>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5" name="TextBox 134">
            <a:extLst>
              <a:ext uri="{FF2B5EF4-FFF2-40B4-BE49-F238E27FC236}">
                <a16:creationId xmlns:a16="http://schemas.microsoft.com/office/drawing/2014/main" id="{9A6ED9B4-FA52-40D4-A785-5A53E2672B94}"/>
              </a:ext>
            </a:extLst>
          </p:cNvPr>
          <p:cNvSpPr txBox="1"/>
          <p:nvPr/>
        </p:nvSpPr>
        <p:spPr>
          <a:xfrm>
            <a:off x="534261" y="5992208"/>
            <a:ext cx="2559684" cy="523157"/>
          </a:xfrm>
          <a:prstGeom prst="rect">
            <a:avLst/>
          </a:prstGeom>
          <a:noFill/>
        </p:spPr>
        <p:txBody>
          <a:bodyPr wrap="square" rtlCol="0">
            <a:spAutoFit/>
          </a:bodyPr>
          <a:lstStyle/>
          <a:p>
            <a:pPr>
              <a:lnSpc>
                <a:spcPct val="120000"/>
              </a:lnSpc>
            </a:pPr>
            <a:r>
              <a:rPr lang="fr-FR" sz="800" b="0" i="0" dirty="0">
                <a:solidFill>
                  <a:srgbClr val="FFFFFF"/>
                </a:solidFill>
                <a:effectLst/>
                <a:latin typeface="Inter" panose="020B0604020202020204" charset="0"/>
                <a:ea typeface="Inter" panose="020B0604020202020204" charset="0"/>
                <a:cs typeface="Inter" panose="020B0604020202020204" charset="0"/>
              </a:rPr>
              <a:t>Cette série de gangsters inspirée de l'histoire du célèbre narcotrafiquant de Medellín raconte la guerre sanglante des cartels en Colombie.</a:t>
            </a:r>
            <a:endParaRPr lang="en-IN" sz="800" dirty="0">
              <a:solidFill>
                <a:schemeClr val="bg1"/>
              </a:solidFill>
              <a:latin typeface="Inter" panose="020B0604020202020204" charset="0"/>
              <a:ea typeface="Inter" panose="020B0604020202020204" charset="0"/>
              <a:cs typeface="Inter" panose="020B0604020202020204" charset="0"/>
            </a:endParaRPr>
          </a:p>
        </p:txBody>
      </p:sp>
      <p:sp>
        <p:nvSpPr>
          <p:cNvPr id="136" name="Freeform 1">
            <a:extLst>
              <a:ext uri="{FF2B5EF4-FFF2-40B4-BE49-F238E27FC236}">
                <a16:creationId xmlns:a16="http://schemas.microsoft.com/office/drawing/2014/main" id="{029DC353-D331-4251-9F39-A674201C888B}"/>
              </a:ext>
            </a:extLst>
          </p:cNvPr>
          <p:cNvSpPr>
            <a:spLocks noChangeArrowheads="1"/>
          </p:cNvSpPr>
          <p:nvPr/>
        </p:nvSpPr>
        <p:spPr bwMode="auto">
          <a:xfrm>
            <a:off x="1277842" y="5531335"/>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7" name="Freeform 46">
            <a:extLst>
              <a:ext uri="{FF2B5EF4-FFF2-40B4-BE49-F238E27FC236}">
                <a16:creationId xmlns:a16="http://schemas.microsoft.com/office/drawing/2014/main" id="{0C12AE19-D246-469E-97A0-5D7D4D00D1B2}"/>
              </a:ext>
            </a:extLst>
          </p:cNvPr>
          <p:cNvSpPr>
            <a:spLocks noChangeArrowheads="1"/>
          </p:cNvSpPr>
          <p:nvPr/>
        </p:nvSpPr>
        <p:spPr bwMode="auto">
          <a:xfrm>
            <a:off x="1792461" y="5520709"/>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8" name="Freeform 97">
            <a:extLst>
              <a:ext uri="{FF2B5EF4-FFF2-40B4-BE49-F238E27FC236}">
                <a16:creationId xmlns:a16="http://schemas.microsoft.com/office/drawing/2014/main" id="{EE040939-E087-4905-8F6B-7F7657244D9F}"/>
              </a:ext>
            </a:extLst>
          </p:cNvPr>
          <p:cNvSpPr>
            <a:spLocks noChangeArrowheads="1"/>
          </p:cNvSpPr>
          <p:nvPr/>
        </p:nvSpPr>
        <p:spPr bwMode="auto">
          <a:xfrm>
            <a:off x="776512" y="5524703"/>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9" name="Freeform 7">
            <a:extLst>
              <a:ext uri="{FF2B5EF4-FFF2-40B4-BE49-F238E27FC236}">
                <a16:creationId xmlns:a16="http://schemas.microsoft.com/office/drawing/2014/main" id="{CB368B9E-8E3A-40EC-A3D0-E4E893BB004E}"/>
              </a:ext>
            </a:extLst>
          </p:cNvPr>
          <p:cNvSpPr>
            <a:spLocks noChangeArrowheads="1"/>
          </p:cNvSpPr>
          <p:nvPr/>
        </p:nvSpPr>
        <p:spPr bwMode="auto">
          <a:xfrm>
            <a:off x="2318823" y="5520150"/>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60" name="Straight Connector 159">
            <a:extLst>
              <a:ext uri="{FF2B5EF4-FFF2-40B4-BE49-F238E27FC236}">
                <a16:creationId xmlns:a16="http://schemas.microsoft.com/office/drawing/2014/main" id="{9B1A086A-5F6C-4C5C-BD70-D43CBA5D859C}"/>
              </a:ext>
            </a:extLst>
          </p:cNvPr>
          <p:cNvCxnSpPr>
            <a:cxnSpLocks/>
          </p:cNvCxnSpPr>
          <p:nvPr/>
        </p:nvCxnSpPr>
        <p:spPr>
          <a:xfrm>
            <a:off x="654199" y="5912547"/>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8B14056-C06D-4C54-BBF3-FA5F1ECAD5CF}"/>
              </a:ext>
            </a:extLst>
          </p:cNvPr>
          <p:cNvCxnSpPr>
            <a:cxnSpLocks/>
          </p:cNvCxnSpPr>
          <p:nvPr/>
        </p:nvCxnSpPr>
        <p:spPr>
          <a:xfrm>
            <a:off x="654199" y="5914452"/>
            <a:ext cx="68714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DFD90861-C582-4E64-BF52-2F3EE3B31374}"/>
              </a:ext>
            </a:extLst>
          </p:cNvPr>
          <p:cNvSpPr txBox="1"/>
          <p:nvPr/>
        </p:nvSpPr>
        <p:spPr>
          <a:xfrm>
            <a:off x="534261" y="5096685"/>
            <a:ext cx="740908" cy="246221"/>
          </a:xfrm>
          <a:prstGeom prst="rect">
            <a:avLst/>
          </a:prstGeom>
          <a:noFill/>
        </p:spPr>
        <p:txBody>
          <a:bodyPr wrap="squar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NARCOS</a:t>
            </a:r>
          </a:p>
        </p:txBody>
      </p:sp>
      <p:sp>
        <p:nvSpPr>
          <p:cNvPr id="169" name="Rectangle: Rounded Corners 168">
            <a:extLst>
              <a:ext uri="{FF2B5EF4-FFF2-40B4-BE49-F238E27FC236}">
                <a16:creationId xmlns:a16="http://schemas.microsoft.com/office/drawing/2014/main" id="{67D6C2FC-23BA-4A53-A0E2-CE65F43EE81C}"/>
              </a:ext>
            </a:extLst>
          </p:cNvPr>
          <p:cNvSpPr/>
          <p:nvPr/>
        </p:nvSpPr>
        <p:spPr>
          <a:xfrm>
            <a:off x="8979066" y="340136"/>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CA4135C5-9036-44D9-B5A1-01048E5C7070}"/>
              </a:ext>
            </a:extLst>
          </p:cNvPr>
          <p:cNvSpPr/>
          <p:nvPr/>
        </p:nvSpPr>
        <p:spPr>
          <a:xfrm>
            <a:off x="9152203"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1" name="Oval 170">
            <a:extLst>
              <a:ext uri="{FF2B5EF4-FFF2-40B4-BE49-F238E27FC236}">
                <a16:creationId xmlns:a16="http://schemas.microsoft.com/office/drawing/2014/main" id="{3B8B8858-D660-468E-8C2A-CE4170667376}"/>
              </a:ext>
            </a:extLst>
          </p:cNvPr>
          <p:cNvSpPr/>
          <p:nvPr/>
        </p:nvSpPr>
        <p:spPr>
          <a:xfrm>
            <a:off x="9669058"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2" name="Oval 171">
            <a:extLst>
              <a:ext uri="{FF2B5EF4-FFF2-40B4-BE49-F238E27FC236}">
                <a16:creationId xmlns:a16="http://schemas.microsoft.com/office/drawing/2014/main" id="{F15705EC-F828-4F04-8F11-9AE0B45E3D04}"/>
              </a:ext>
            </a:extLst>
          </p:cNvPr>
          <p:cNvSpPr/>
          <p:nvPr/>
        </p:nvSpPr>
        <p:spPr>
          <a:xfrm>
            <a:off x="10185913"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3" name="Oval 172">
            <a:extLst>
              <a:ext uri="{FF2B5EF4-FFF2-40B4-BE49-F238E27FC236}">
                <a16:creationId xmlns:a16="http://schemas.microsoft.com/office/drawing/2014/main" id="{A30C2173-5F70-42F4-8DD4-119739C0EE21}"/>
              </a:ext>
            </a:extLst>
          </p:cNvPr>
          <p:cNvSpPr/>
          <p:nvPr/>
        </p:nvSpPr>
        <p:spPr>
          <a:xfrm>
            <a:off x="10702768" y="272467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TextBox 173">
            <a:extLst>
              <a:ext uri="{FF2B5EF4-FFF2-40B4-BE49-F238E27FC236}">
                <a16:creationId xmlns:a16="http://schemas.microsoft.com/office/drawing/2014/main" id="{CEC8D026-49B4-4480-9A83-F5C61DAABC6C}"/>
              </a:ext>
            </a:extLst>
          </p:cNvPr>
          <p:cNvSpPr txBox="1"/>
          <p:nvPr/>
        </p:nvSpPr>
        <p:spPr>
          <a:xfrm>
            <a:off x="9044648" y="3315900"/>
            <a:ext cx="2559684" cy="523157"/>
          </a:xfrm>
          <a:prstGeom prst="rect">
            <a:avLst/>
          </a:prstGeom>
          <a:noFill/>
        </p:spPr>
        <p:txBody>
          <a:bodyPr wrap="square" rtlCol="0">
            <a:spAutoFit/>
          </a:bodyPr>
          <a:lstStyle/>
          <a:p>
            <a:pPr>
              <a:lnSpc>
                <a:spcPct val="120000"/>
              </a:lnSpc>
            </a:pPr>
            <a:r>
              <a:rPr lang="fr-FR" sz="800" b="0" i="0" dirty="0">
                <a:solidFill>
                  <a:srgbClr val="FFFFFF"/>
                </a:solidFill>
                <a:effectLst/>
                <a:latin typeface="Inter" panose="020B0604020202020204" charset="0"/>
                <a:ea typeface="Inter" panose="020B0604020202020204" charset="0"/>
                <a:cs typeface="Inter" panose="020B0604020202020204" charset="0"/>
              </a:rPr>
              <a:t>Lassé d’être le Seigneur des Enfers, le diable s’installe à Los Angeles où il ouvre un nightclub et se lie avec une policière de la brigade criminelle.</a:t>
            </a:r>
            <a:endParaRPr lang="en-IN" sz="800" dirty="0">
              <a:solidFill>
                <a:schemeClr val="bg1"/>
              </a:solidFill>
              <a:latin typeface="Inter" panose="020B0604020202020204" charset="0"/>
              <a:ea typeface="Inter" panose="020B0604020202020204" charset="0"/>
              <a:cs typeface="Inter" panose="020B0604020202020204" charset="0"/>
            </a:endParaRPr>
          </a:p>
        </p:txBody>
      </p:sp>
      <p:sp>
        <p:nvSpPr>
          <p:cNvPr id="175" name="Freeform 1">
            <a:extLst>
              <a:ext uri="{FF2B5EF4-FFF2-40B4-BE49-F238E27FC236}">
                <a16:creationId xmlns:a16="http://schemas.microsoft.com/office/drawing/2014/main" id="{5CFF52B8-BE77-40EF-9593-CFE66039FE83}"/>
              </a:ext>
            </a:extLst>
          </p:cNvPr>
          <p:cNvSpPr>
            <a:spLocks noChangeArrowheads="1"/>
          </p:cNvSpPr>
          <p:nvPr/>
        </p:nvSpPr>
        <p:spPr bwMode="auto">
          <a:xfrm>
            <a:off x="9788229" y="2855027"/>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6" name="Freeform 46">
            <a:extLst>
              <a:ext uri="{FF2B5EF4-FFF2-40B4-BE49-F238E27FC236}">
                <a16:creationId xmlns:a16="http://schemas.microsoft.com/office/drawing/2014/main" id="{BF7517C4-283C-476E-8F86-B1281886ACA8}"/>
              </a:ext>
            </a:extLst>
          </p:cNvPr>
          <p:cNvSpPr>
            <a:spLocks noChangeArrowheads="1"/>
          </p:cNvSpPr>
          <p:nvPr/>
        </p:nvSpPr>
        <p:spPr bwMode="auto">
          <a:xfrm>
            <a:off x="10302848" y="2844401"/>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7" name="Freeform 97">
            <a:extLst>
              <a:ext uri="{FF2B5EF4-FFF2-40B4-BE49-F238E27FC236}">
                <a16:creationId xmlns:a16="http://schemas.microsoft.com/office/drawing/2014/main" id="{CD9CB4F0-8546-4625-83E2-6DD7489A29C4}"/>
              </a:ext>
            </a:extLst>
          </p:cNvPr>
          <p:cNvSpPr>
            <a:spLocks noChangeArrowheads="1"/>
          </p:cNvSpPr>
          <p:nvPr/>
        </p:nvSpPr>
        <p:spPr bwMode="auto">
          <a:xfrm>
            <a:off x="9286899" y="2848395"/>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8" name="Freeform 7">
            <a:extLst>
              <a:ext uri="{FF2B5EF4-FFF2-40B4-BE49-F238E27FC236}">
                <a16:creationId xmlns:a16="http://schemas.microsoft.com/office/drawing/2014/main" id="{C7FEA5A6-13DF-443C-A227-349D0F0CEC76}"/>
              </a:ext>
            </a:extLst>
          </p:cNvPr>
          <p:cNvSpPr>
            <a:spLocks noChangeArrowheads="1"/>
          </p:cNvSpPr>
          <p:nvPr/>
        </p:nvSpPr>
        <p:spPr bwMode="auto">
          <a:xfrm>
            <a:off x="10829210" y="2843842"/>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79" name="Straight Connector 178">
            <a:extLst>
              <a:ext uri="{FF2B5EF4-FFF2-40B4-BE49-F238E27FC236}">
                <a16:creationId xmlns:a16="http://schemas.microsoft.com/office/drawing/2014/main" id="{AEDFD701-DF7B-480F-9C8D-D22CE3126B74}"/>
              </a:ext>
            </a:extLst>
          </p:cNvPr>
          <p:cNvCxnSpPr>
            <a:cxnSpLocks/>
          </p:cNvCxnSpPr>
          <p:nvPr/>
        </p:nvCxnSpPr>
        <p:spPr>
          <a:xfrm>
            <a:off x="9165525" y="3236239"/>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6D383E-02CA-49E9-83BC-1E8B809A94DC}"/>
              </a:ext>
            </a:extLst>
          </p:cNvPr>
          <p:cNvCxnSpPr>
            <a:cxnSpLocks/>
          </p:cNvCxnSpPr>
          <p:nvPr/>
        </p:nvCxnSpPr>
        <p:spPr>
          <a:xfrm>
            <a:off x="9165525" y="3238144"/>
            <a:ext cx="1888551"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C3C9659B-BE03-44C9-9D37-DF469545081A}"/>
              </a:ext>
            </a:extLst>
          </p:cNvPr>
          <p:cNvSpPr txBox="1"/>
          <p:nvPr/>
        </p:nvSpPr>
        <p:spPr>
          <a:xfrm>
            <a:off x="9053671" y="2420377"/>
            <a:ext cx="720069"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LUCIFER</a:t>
            </a:r>
          </a:p>
        </p:txBody>
      </p:sp>
      <p:sp>
        <p:nvSpPr>
          <p:cNvPr id="66" name="TextBox 59">
            <a:extLst>
              <a:ext uri="{FF2B5EF4-FFF2-40B4-BE49-F238E27FC236}">
                <a16:creationId xmlns:a16="http://schemas.microsoft.com/office/drawing/2014/main" id="{32CA8556-6B5D-4407-8EC6-5F7C929DE35C}"/>
              </a:ext>
            </a:extLst>
          </p:cNvPr>
          <p:cNvSpPr txBox="1"/>
          <p:nvPr/>
        </p:nvSpPr>
        <p:spPr>
          <a:xfrm>
            <a:off x="1275169" y="1488294"/>
            <a:ext cx="8166702" cy="1015663"/>
          </a:xfrm>
          <a:prstGeom prst="rect">
            <a:avLst/>
          </a:prstGeom>
          <a:noFill/>
        </p:spPr>
        <p:txBody>
          <a:bodyPr wrap="square" rtlCol="0">
            <a:spAutoFit/>
          </a:bodyPr>
          <a:lstStyle/>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Pré-traitement du </a:t>
            </a:r>
            <a:r>
              <a:rPr lang="fr-FR" sz="2000" b="1" dirty="0" err="1">
                <a:solidFill>
                  <a:srgbClr val="FF0000"/>
                </a:solidFill>
                <a:effectLst/>
                <a:latin typeface="Inter" panose="020B0604020202020204" charset="0"/>
                <a:ea typeface="Inter" panose="020B0604020202020204" charset="0"/>
                <a:cs typeface="Inter" panose="020B0604020202020204" charset="0"/>
              </a:rPr>
              <a:t>dataset</a:t>
            </a:r>
            <a:r>
              <a:rPr lang="fr-FR" sz="2000" b="1" dirty="0">
                <a:solidFill>
                  <a:srgbClr val="D4D4D4"/>
                </a:solidFill>
                <a:effectLst/>
                <a:latin typeface="Inter" panose="020B0604020202020204" charset="0"/>
                <a:ea typeface="Inter" panose="020B0604020202020204" charset="0"/>
                <a:cs typeface="Inter" panose="020B0604020202020204" charset="0"/>
              </a:rPr>
              <a:t> </a:t>
            </a:r>
          </a:p>
          <a:p>
            <a:pPr marL="171450" indent="-171450">
              <a:buFontTx/>
              <a:buChar char="-"/>
            </a:pPr>
            <a:endParaRPr lang="fr-FR" sz="2000" b="1" dirty="0">
              <a:solidFill>
                <a:srgbClr val="D4D4D4"/>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Séparation des données en deux </a:t>
            </a:r>
            <a:r>
              <a:rPr lang="fr-FR" sz="2000" b="1" dirty="0" err="1">
                <a:solidFill>
                  <a:srgbClr val="D4D4D4"/>
                </a:solidFill>
                <a:effectLst/>
                <a:latin typeface="Inter" panose="020B0604020202020204" charset="0"/>
                <a:ea typeface="Inter" panose="020B0604020202020204" charset="0"/>
                <a:cs typeface="Inter" panose="020B0604020202020204" charset="0"/>
              </a:rPr>
              <a:t>datasets</a:t>
            </a:r>
            <a:r>
              <a:rPr lang="fr-FR" sz="2000" b="1" dirty="0">
                <a:solidFill>
                  <a:srgbClr val="D4D4D4"/>
                </a:solidFill>
                <a:effectLst/>
                <a:latin typeface="Inter" panose="020B0604020202020204" charset="0"/>
                <a:ea typeface="Inter" panose="020B0604020202020204" charset="0"/>
                <a:cs typeface="Inter" panose="020B0604020202020204" charset="0"/>
              </a:rPr>
              <a:t> : </a:t>
            </a:r>
            <a:r>
              <a:rPr lang="fr-FR" sz="2000" b="1" dirty="0">
                <a:solidFill>
                  <a:srgbClr val="FF0000"/>
                </a:solidFill>
                <a:effectLst/>
                <a:latin typeface="Inter" panose="020B0604020202020204" charset="0"/>
                <a:ea typeface="Inter" panose="020B0604020202020204" charset="0"/>
                <a:cs typeface="Inter" panose="020B0604020202020204" charset="0"/>
              </a:rPr>
              <a:t>H et A         </a:t>
            </a:r>
          </a:p>
        </p:txBody>
      </p:sp>
      <p:sp>
        <p:nvSpPr>
          <p:cNvPr id="2" name="ZoneTexte 1">
            <a:extLst>
              <a:ext uri="{FF2B5EF4-FFF2-40B4-BE49-F238E27FC236}">
                <a16:creationId xmlns:a16="http://schemas.microsoft.com/office/drawing/2014/main" id="{4DF55DC8-C17B-41FC-8DBB-FB78C58F38A0}"/>
              </a:ext>
            </a:extLst>
          </p:cNvPr>
          <p:cNvSpPr txBox="1"/>
          <p:nvPr/>
        </p:nvSpPr>
        <p:spPr>
          <a:xfrm>
            <a:off x="4144161" y="4093343"/>
            <a:ext cx="7015554" cy="1323439"/>
          </a:xfrm>
          <a:prstGeom prst="rect">
            <a:avLst/>
          </a:prstGeom>
          <a:noFill/>
        </p:spPr>
        <p:txBody>
          <a:bodyPr wrap="square" rtlCol="0">
            <a:spAutoFit/>
          </a:bodyPr>
          <a:lstStyle/>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Etudes </a:t>
            </a:r>
            <a:r>
              <a:rPr lang="fr-FR" sz="2000" b="1" dirty="0">
                <a:solidFill>
                  <a:srgbClr val="FF0000"/>
                </a:solidFill>
                <a:effectLst/>
                <a:latin typeface="Inter" panose="020B0604020202020204" charset="0"/>
                <a:ea typeface="Inter" panose="020B0604020202020204" charset="0"/>
                <a:cs typeface="Inter" panose="020B0604020202020204" charset="0"/>
              </a:rPr>
              <a:t>d'hypothèses</a:t>
            </a:r>
          </a:p>
          <a:p>
            <a:pPr marL="171450" indent="-171450">
              <a:buFontTx/>
              <a:buChar char="-"/>
            </a:pPr>
            <a:endParaRPr lang="fr-FR" sz="2000" b="1" dirty="0">
              <a:solidFill>
                <a:srgbClr val="D4D4D4"/>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Moyenne de la </a:t>
            </a:r>
            <a:r>
              <a:rPr lang="fr-FR" sz="2000" b="1" dirty="0">
                <a:solidFill>
                  <a:srgbClr val="FF0000"/>
                </a:solidFill>
                <a:effectLst/>
                <a:latin typeface="Inter" panose="020B0604020202020204" charset="0"/>
                <a:ea typeface="Inter" panose="020B0604020202020204" charset="0"/>
                <a:cs typeface="Inter" panose="020B0604020202020204" charset="0"/>
              </a:rPr>
              <a:t>différence</a:t>
            </a:r>
            <a:r>
              <a:rPr lang="fr-FR" sz="2000" b="1" dirty="0">
                <a:solidFill>
                  <a:srgbClr val="D4D4D4"/>
                </a:solidFill>
                <a:effectLst/>
                <a:latin typeface="Inter" panose="020B0604020202020204" charset="0"/>
                <a:ea typeface="Inter" panose="020B0604020202020204" charset="0"/>
                <a:cs typeface="Inter" panose="020B0604020202020204" charset="0"/>
              </a:rPr>
              <a:t> entre la date de sortie d’un programme et son ajout sur la plateforme</a:t>
            </a:r>
            <a:endParaRPr lang="fr-FR" sz="2000" b="1" dirty="0">
              <a:solidFill>
                <a:srgbClr val="FF0000"/>
              </a:solidFill>
              <a:effectLst/>
              <a:latin typeface="Inter" panose="020B0604020202020204" charset="0"/>
              <a:ea typeface="Inter" panose="020B0604020202020204" charset="0"/>
              <a:cs typeface="Inter" panose="020B0604020202020204" charset="0"/>
            </a:endParaRPr>
          </a:p>
        </p:txBody>
      </p:sp>
    </p:spTree>
    <p:extLst>
      <p:ext uri="{BB962C8B-B14F-4D97-AF65-F5344CB8AC3E}">
        <p14:creationId xmlns:p14="http://schemas.microsoft.com/office/powerpoint/2010/main" val="64500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74832FA5-E63C-4C5C-A0EE-1B991B66D57D}"/>
              </a:ext>
            </a:extLst>
          </p:cNvPr>
          <p:cNvSpPr txBox="1"/>
          <p:nvPr/>
        </p:nvSpPr>
        <p:spPr>
          <a:xfrm>
            <a:off x="432348" y="340136"/>
            <a:ext cx="4454617"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METHODOLOGIES</a:t>
            </a:r>
          </a:p>
        </p:txBody>
      </p:sp>
      <p:sp>
        <p:nvSpPr>
          <p:cNvPr id="8" name="ZoneTexte 7">
            <a:extLst>
              <a:ext uri="{FF2B5EF4-FFF2-40B4-BE49-F238E27FC236}">
                <a16:creationId xmlns:a16="http://schemas.microsoft.com/office/drawing/2014/main" id="{84B341CF-5EDA-448C-A249-3435CBE1DE0A}"/>
              </a:ext>
            </a:extLst>
          </p:cNvPr>
          <p:cNvSpPr txBox="1"/>
          <p:nvPr/>
        </p:nvSpPr>
        <p:spPr>
          <a:xfrm>
            <a:off x="1631059" y="4736629"/>
            <a:ext cx="7728793" cy="1631216"/>
          </a:xfrm>
          <a:prstGeom prst="rect">
            <a:avLst/>
          </a:prstGeom>
          <a:noFill/>
        </p:spPr>
        <p:txBody>
          <a:bodyPr wrap="square" rtlCol="0">
            <a:spAutoFit/>
          </a:bodyPr>
          <a:lstStyle/>
          <a:p>
            <a:pPr marL="171450" indent="-171450">
              <a:buFontTx/>
              <a:buChar char="-"/>
            </a:pPr>
            <a:endParaRPr lang="fr-FR" sz="2000" b="1" dirty="0">
              <a:solidFill>
                <a:srgbClr val="FF0000"/>
              </a:solidFill>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chemeClr val="bg1"/>
                </a:solidFill>
                <a:latin typeface="Inter" panose="020B0604020202020204" charset="0"/>
                <a:ea typeface="Inter" panose="020B0604020202020204" charset="0"/>
                <a:cs typeface="Inter" panose="020B0604020202020204" charset="0"/>
              </a:rPr>
              <a:t>Calculs des </a:t>
            </a:r>
            <a:r>
              <a:rPr lang="fr-FR" sz="2000" b="1" dirty="0">
                <a:solidFill>
                  <a:srgbClr val="FF0000"/>
                </a:solidFill>
                <a:latin typeface="Inter" panose="020B0604020202020204" charset="0"/>
                <a:ea typeface="Inter" panose="020B0604020202020204" charset="0"/>
                <a:cs typeface="Inter" panose="020B0604020202020204" charset="0"/>
              </a:rPr>
              <a:t>proportions</a:t>
            </a:r>
            <a:r>
              <a:rPr lang="fr-FR" sz="2000" b="1" dirty="0">
                <a:solidFill>
                  <a:schemeClr val="bg1"/>
                </a:solidFill>
                <a:latin typeface="Inter" panose="020B0604020202020204" charset="0"/>
                <a:ea typeface="Inter" panose="020B0604020202020204" charset="0"/>
                <a:cs typeface="Inter" panose="020B0604020202020204" charset="0"/>
              </a:rPr>
              <a:t> des </a:t>
            </a:r>
            <a:r>
              <a:rPr lang="fr-FR" sz="2000" b="1" dirty="0">
                <a:solidFill>
                  <a:srgbClr val="FF0000"/>
                </a:solidFill>
                <a:latin typeface="Inter" panose="020B0604020202020204" charset="0"/>
                <a:ea typeface="Inter" panose="020B0604020202020204" charset="0"/>
                <a:cs typeface="Inter" panose="020B0604020202020204" charset="0"/>
              </a:rPr>
              <a:t>échantillons</a:t>
            </a:r>
          </a:p>
          <a:p>
            <a:pPr marL="171450" indent="-171450">
              <a:buFontTx/>
              <a:buChar char="-"/>
            </a:pPr>
            <a:endParaRPr lang="fr-FR" sz="2000" b="1" dirty="0">
              <a:solidFill>
                <a:schemeClr val="bg1"/>
              </a:solidFill>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chemeClr val="bg1"/>
                </a:solidFill>
                <a:latin typeface="Inter" panose="020B0604020202020204" charset="0"/>
                <a:ea typeface="Inter" panose="020B0604020202020204" charset="0"/>
                <a:cs typeface="Inter" panose="020B0604020202020204" charset="0"/>
              </a:rPr>
              <a:t>La durée d’une </a:t>
            </a:r>
            <a:r>
              <a:rPr lang="fr-FR" sz="2000" b="1" dirty="0">
                <a:solidFill>
                  <a:srgbClr val="FF0000"/>
                </a:solidFill>
                <a:latin typeface="Inter" panose="020B0604020202020204" charset="0"/>
                <a:ea typeface="Inter" panose="020B0604020202020204" charset="0"/>
                <a:cs typeface="Inter" panose="020B0604020202020204" charset="0"/>
              </a:rPr>
              <a:t>saison</a:t>
            </a:r>
            <a:r>
              <a:rPr lang="fr-FR" sz="2000" b="1" dirty="0">
                <a:solidFill>
                  <a:schemeClr val="bg1"/>
                </a:solidFill>
                <a:latin typeface="Inter" panose="020B0604020202020204" charset="0"/>
                <a:ea typeface="Inter" panose="020B0604020202020204" charset="0"/>
                <a:cs typeface="Inter" panose="020B0604020202020204" charset="0"/>
              </a:rPr>
              <a:t> est de </a:t>
            </a:r>
            <a:r>
              <a:rPr lang="fr-FR" sz="2000" b="1" dirty="0">
                <a:solidFill>
                  <a:srgbClr val="FF0000"/>
                </a:solidFill>
                <a:latin typeface="Inter" panose="020B0604020202020204" charset="0"/>
                <a:ea typeface="Inter" panose="020B0604020202020204" charset="0"/>
                <a:cs typeface="Inter" panose="020B0604020202020204" charset="0"/>
              </a:rPr>
              <a:t>360</a:t>
            </a:r>
            <a:r>
              <a:rPr lang="fr-FR" sz="2000" b="1" dirty="0">
                <a:solidFill>
                  <a:schemeClr val="bg1"/>
                </a:solidFill>
                <a:latin typeface="Inter" panose="020B0604020202020204" charset="0"/>
                <a:ea typeface="Inter" panose="020B0604020202020204" charset="0"/>
                <a:cs typeface="Inter" panose="020B0604020202020204" charset="0"/>
              </a:rPr>
              <a:t> minutes</a:t>
            </a:r>
          </a:p>
          <a:p>
            <a:endParaRPr lang="fr-FR" sz="2000" b="1" dirty="0">
              <a:solidFill>
                <a:schemeClr val="bg1"/>
              </a:solidFill>
              <a:latin typeface="Inter" panose="020B0604020202020204" charset="0"/>
              <a:ea typeface="Inter" panose="020B0604020202020204" charset="0"/>
              <a:cs typeface="Inter" panose="020B0604020202020204" charset="0"/>
            </a:endParaRPr>
          </a:p>
        </p:txBody>
      </p:sp>
      <p:pic>
        <p:nvPicPr>
          <p:cNvPr id="36" name="Picture Placeholder 44" descr="Graphical user interface, application&#10;&#10;Description automatically generated">
            <a:extLst>
              <a:ext uri="{FF2B5EF4-FFF2-40B4-BE49-F238E27FC236}">
                <a16:creationId xmlns:a16="http://schemas.microsoft.com/office/drawing/2014/main" id="{7371D5B9-5EB8-467B-90A6-E3640103CAD4}"/>
              </a:ext>
            </a:extLst>
          </p:cNvPr>
          <p:cNvPicPr>
            <a:picLocks noGrp="1" noChangeAspect="1"/>
          </p:cNvPicPr>
          <p:nvPr/>
        </p:nvPicPr>
        <p:blipFill>
          <a:blip r:embed="rId2">
            <a:extLst>
              <a:ext uri="{28A0092B-C50C-407E-A947-70E740481C1C}">
                <a14:useLocalDpi xmlns:a14="http://schemas.microsoft.com/office/drawing/2010/main" val="0"/>
              </a:ext>
            </a:extLst>
          </a:blip>
          <a:srcRect t="599" b="599"/>
          <a:stretch>
            <a:fillRect/>
          </a:stretch>
        </p:blipFill>
        <p:spPr>
          <a:xfrm>
            <a:off x="8843617" y="2794892"/>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a:effectLst>
            <a:outerShdw blurRad="114300" dist="63500" dir="5400000" algn="t" rotWithShape="0">
              <a:prstClr val="black">
                <a:alpha val="47000"/>
              </a:prstClr>
            </a:outerShdw>
          </a:effectLst>
        </p:spPr>
      </p:pic>
      <p:sp>
        <p:nvSpPr>
          <p:cNvPr id="37" name="Rectangle: Rounded Corners 139">
            <a:extLst>
              <a:ext uri="{FF2B5EF4-FFF2-40B4-BE49-F238E27FC236}">
                <a16:creationId xmlns:a16="http://schemas.microsoft.com/office/drawing/2014/main" id="{D4B26500-60FF-4D6C-8731-7AC6B76ED0C3}"/>
              </a:ext>
            </a:extLst>
          </p:cNvPr>
          <p:cNvSpPr/>
          <p:nvPr/>
        </p:nvSpPr>
        <p:spPr>
          <a:xfrm>
            <a:off x="8843640" y="2794890"/>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8" name="Oval 140">
            <a:extLst>
              <a:ext uri="{FF2B5EF4-FFF2-40B4-BE49-F238E27FC236}">
                <a16:creationId xmlns:a16="http://schemas.microsoft.com/office/drawing/2014/main" id="{A57BE7BE-BD47-483D-85C3-8459038599D0}"/>
              </a:ext>
            </a:extLst>
          </p:cNvPr>
          <p:cNvSpPr/>
          <p:nvPr/>
        </p:nvSpPr>
        <p:spPr>
          <a:xfrm>
            <a:off x="9008533" y="5179424"/>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141">
            <a:extLst>
              <a:ext uri="{FF2B5EF4-FFF2-40B4-BE49-F238E27FC236}">
                <a16:creationId xmlns:a16="http://schemas.microsoft.com/office/drawing/2014/main" id="{B6A5D22D-8853-4C42-B3C5-389304FE568D}"/>
              </a:ext>
            </a:extLst>
          </p:cNvPr>
          <p:cNvSpPr/>
          <p:nvPr/>
        </p:nvSpPr>
        <p:spPr>
          <a:xfrm>
            <a:off x="9525388" y="5179424"/>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40" name="Oval 142">
            <a:extLst>
              <a:ext uri="{FF2B5EF4-FFF2-40B4-BE49-F238E27FC236}">
                <a16:creationId xmlns:a16="http://schemas.microsoft.com/office/drawing/2014/main" id="{3668C80C-8A25-47D7-BA19-81A9645156AF}"/>
              </a:ext>
            </a:extLst>
          </p:cNvPr>
          <p:cNvSpPr/>
          <p:nvPr/>
        </p:nvSpPr>
        <p:spPr>
          <a:xfrm>
            <a:off x="10042243" y="5179424"/>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41" name="Oval 143">
            <a:extLst>
              <a:ext uri="{FF2B5EF4-FFF2-40B4-BE49-F238E27FC236}">
                <a16:creationId xmlns:a16="http://schemas.microsoft.com/office/drawing/2014/main" id="{ED0369B2-A3EC-4866-B4E0-2B9A8D32DB50}"/>
              </a:ext>
            </a:extLst>
          </p:cNvPr>
          <p:cNvSpPr/>
          <p:nvPr/>
        </p:nvSpPr>
        <p:spPr>
          <a:xfrm>
            <a:off x="10559098" y="5179424"/>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42" name="TextBox 144">
            <a:extLst>
              <a:ext uri="{FF2B5EF4-FFF2-40B4-BE49-F238E27FC236}">
                <a16:creationId xmlns:a16="http://schemas.microsoft.com/office/drawing/2014/main" id="{710DBEDC-F3B0-4FA3-B361-B84D213F366E}"/>
              </a:ext>
            </a:extLst>
          </p:cNvPr>
          <p:cNvSpPr txBox="1"/>
          <p:nvPr/>
        </p:nvSpPr>
        <p:spPr>
          <a:xfrm>
            <a:off x="8900978" y="5770654"/>
            <a:ext cx="2559684"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800" b="0" i="0" dirty="0">
                <a:solidFill>
                  <a:srgbClr val="FFFFFF"/>
                </a:solidFill>
                <a:effectLst/>
                <a:latin typeface="Inter" panose="020B0604020202020204" charset="0"/>
                <a:ea typeface="Inter" panose="020B0604020202020204" charset="0"/>
                <a:cs typeface="Inter" panose="020B0604020202020204" charset="0"/>
              </a:rPr>
              <a:t>Championnes de leurs villes jumelles et rivales, deux sœurs se battent dans une guerre où font rage des technologies magiques et des perspectives diamétralement opposées.</a:t>
            </a:r>
          </a:p>
          <a:p>
            <a:br>
              <a:rPr lang="fr-FR" sz="800" b="0" i="0" dirty="0">
                <a:solidFill>
                  <a:srgbClr val="FFFFFF"/>
                </a:solidFill>
                <a:effectLst/>
                <a:latin typeface="Inter" panose="020B0604020202020204" charset="0"/>
                <a:ea typeface="Inter" panose="020B0604020202020204" charset="0"/>
                <a:cs typeface="Inter" panose="020B0604020202020204" charset="0"/>
              </a:rPr>
            </a:br>
            <a:endParaRPr lang="en-IN" sz="800" dirty="0">
              <a:solidFill>
                <a:schemeClr val="bg1"/>
              </a:solidFill>
              <a:latin typeface="Inter" panose="020B0604020202020204" charset="0"/>
              <a:ea typeface="Inter" panose="020B0604020202020204" charset="0"/>
              <a:cs typeface="Inter" panose="020B0604020202020204" charset="0"/>
            </a:endParaRPr>
          </a:p>
        </p:txBody>
      </p:sp>
      <p:sp>
        <p:nvSpPr>
          <p:cNvPr id="44" name="Freeform 1">
            <a:extLst>
              <a:ext uri="{FF2B5EF4-FFF2-40B4-BE49-F238E27FC236}">
                <a16:creationId xmlns:a16="http://schemas.microsoft.com/office/drawing/2014/main" id="{10824A55-CF6A-43CE-8D67-8EA3214D5D08}"/>
              </a:ext>
            </a:extLst>
          </p:cNvPr>
          <p:cNvSpPr>
            <a:spLocks noChangeArrowheads="1"/>
          </p:cNvSpPr>
          <p:nvPr/>
        </p:nvSpPr>
        <p:spPr bwMode="auto">
          <a:xfrm>
            <a:off x="9644559" y="5309781"/>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lc="http://schemas.openxmlformats.org/drawingml/2006/lockedCanvas" xmlns:a14="http://schemas.microsoft.com/office/drawing/2010/main" xmlns="" w="9525" cap="flat">
                <a:solidFill>
                  <a:srgbClr val="808080"/>
                </a:solidFill>
                <a:bevel/>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45" name="Freeform 46">
            <a:extLst>
              <a:ext uri="{FF2B5EF4-FFF2-40B4-BE49-F238E27FC236}">
                <a16:creationId xmlns:a16="http://schemas.microsoft.com/office/drawing/2014/main" id="{E57370DF-D375-4836-BB07-98BD27281DDC}"/>
              </a:ext>
            </a:extLst>
          </p:cNvPr>
          <p:cNvSpPr>
            <a:spLocks noChangeArrowheads="1"/>
          </p:cNvSpPr>
          <p:nvPr/>
        </p:nvSpPr>
        <p:spPr bwMode="auto">
          <a:xfrm>
            <a:off x="10159178" y="5299155"/>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lc="http://schemas.openxmlformats.org/drawingml/2006/lockedCanvas" xmlns:a14="http://schemas.microsoft.com/office/drawing/2010/main" xmlns="" w="9525" cap="flat">
                <a:solidFill>
                  <a:srgbClr val="808080"/>
                </a:solidFill>
                <a:bevel/>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46" name="Freeform 97">
            <a:extLst>
              <a:ext uri="{FF2B5EF4-FFF2-40B4-BE49-F238E27FC236}">
                <a16:creationId xmlns:a16="http://schemas.microsoft.com/office/drawing/2014/main" id="{8E27893E-9DFF-4C5B-9AD1-1CF63514B8A7}"/>
              </a:ext>
            </a:extLst>
          </p:cNvPr>
          <p:cNvSpPr>
            <a:spLocks noChangeArrowheads="1"/>
          </p:cNvSpPr>
          <p:nvPr/>
        </p:nvSpPr>
        <p:spPr bwMode="auto">
          <a:xfrm>
            <a:off x="9143229" y="5303149"/>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lc="http://schemas.openxmlformats.org/drawingml/2006/lockedCanvas" xmlns:a14="http://schemas.microsoft.com/office/drawing/2010/main" xmlns="" w="9525" cap="flat">
                <a:solidFill>
                  <a:srgbClr val="808080"/>
                </a:solidFill>
                <a:bevel/>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47" name="Freeform 7">
            <a:extLst>
              <a:ext uri="{FF2B5EF4-FFF2-40B4-BE49-F238E27FC236}">
                <a16:creationId xmlns:a16="http://schemas.microsoft.com/office/drawing/2014/main" id="{F8E36C40-4B90-4291-88C3-17353AC03D4C}"/>
              </a:ext>
            </a:extLst>
          </p:cNvPr>
          <p:cNvSpPr>
            <a:spLocks noChangeArrowheads="1"/>
          </p:cNvSpPr>
          <p:nvPr/>
        </p:nvSpPr>
        <p:spPr bwMode="auto">
          <a:xfrm>
            <a:off x="10685540" y="5298596"/>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lc="http://schemas.openxmlformats.org/drawingml/2006/lockedCanvas" xmlns:a14="http://schemas.microsoft.com/office/drawing/2010/main" xmlns="" w="9525" cap="flat">
                <a:solidFill>
                  <a:srgbClr val="808080"/>
                </a:solidFill>
                <a:bevel/>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cxnSp>
        <p:nvCxnSpPr>
          <p:cNvPr id="48" name="Straight Connector 161">
            <a:extLst>
              <a:ext uri="{FF2B5EF4-FFF2-40B4-BE49-F238E27FC236}">
                <a16:creationId xmlns:a16="http://schemas.microsoft.com/office/drawing/2014/main" id="{8CD82A78-F76A-47D5-BD98-DA106608B110}"/>
              </a:ext>
            </a:extLst>
          </p:cNvPr>
          <p:cNvCxnSpPr>
            <a:cxnSpLocks/>
          </p:cNvCxnSpPr>
          <p:nvPr/>
        </p:nvCxnSpPr>
        <p:spPr>
          <a:xfrm>
            <a:off x="9021855" y="5690993"/>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162">
            <a:extLst>
              <a:ext uri="{FF2B5EF4-FFF2-40B4-BE49-F238E27FC236}">
                <a16:creationId xmlns:a16="http://schemas.microsoft.com/office/drawing/2014/main" id="{FC95EAF0-5ECF-41A8-AAC9-52AB0F210141}"/>
              </a:ext>
            </a:extLst>
          </p:cNvPr>
          <p:cNvCxnSpPr>
            <a:cxnSpLocks/>
          </p:cNvCxnSpPr>
          <p:nvPr/>
        </p:nvCxnSpPr>
        <p:spPr>
          <a:xfrm>
            <a:off x="9021855" y="5692898"/>
            <a:ext cx="137169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51" name="TextBox 166">
            <a:extLst>
              <a:ext uri="{FF2B5EF4-FFF2-40B4-BE49-F238E27FC236}">
                <a16:creationId xmlns:a16="http://schemas.microsoft.com/office/drawing/2014/main" id="{8962FD29-8E59-460E-888E-BCF3FC8E5995}"/>
              </a:ext>
            </a:extLst>
          </p:cNvPr>
          <p:cNvSpPr txBox="1"/>
          <p:nvPr/>
        </p:nvSpPr>
        <p:spPr>
          <a:xfrm>
            <a:off x="8903651" y="4875131"/>
            <a:ext cx="7312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ARCANE</a:t>
            </a:r>
          </a:p>
        </p:txBody>
      </p:sp>
      <p:pic>
        <p:nvPicPr>
          <p:cNvPr id="52" name="Picture Placeholder 46" descr="A picture containing text, person, floor, silhouette&#10;&#10;Description automatically generated">
            <a:extLst>
              <a:ext uri="{FF2B5EF4-FFF2-40B4-BE49-F238E27FC236}">
                <a16:creationId xmlns:a16="http://schemas.microsoft.com/office/drawing/2014/main" id="{D77C1A01-BE62-4740-8FF6-BBE665B053A4}"/>
              </a:ext>
            </a:extLst>
          </p:cNvPr>
          <p:cNvPicPr>
            <a:picLocks noGrp="1" noChangeAspect="1"/>
          </p:cNvPicPr>
          <p:nvPr/>
        </p:nvPicPr>
        <p:blipFill>
          <a:blip r:embed="rId3">
            <a:extLst>
              <a:ext uri="{28A0092B-C50C-407E-A947-70E740481C1C}">
                <a14:useLocalDpi xmlns:a14="http://schemas.microsoft.com/office/drawing/2010/main" val="0"/>
              </a:ext>
            </a:extLst>
          </a:blip>
          <a:srcRect l="4789" r="4789"/>
          <a:stretch>
            <a:fillRect/>
          </a:stretch>
        </p:blipFill>
        <p:spPr>
          <a:xfrm>
            <a:off x="470610" y="106562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a:effectLst>
            <a:outerShdw blurRad="114300" dist="63500" dir="5400000" algn="t" rotWithShape="0">
              <a:prstClr val="black">
                <a:alpha val="47000"/>
              </a:prstClr>
            </a:outerShdw>
          </a:effectLst>
        </p:spPr>
      </p:pic>
      <p:sp>
        <p:nvSpPr>
          <p:cNvPr id="53" name="Rectangle: Rounded Corners 149">
            <a:extLst>
              <a:ext uri="{FF2B5EF4-FFF2-40B4-BE49-F238E27FC236}">
                <a16:creationId xmlns:a16="http://schemas.microsoft.com/office/drawing/2014/main" id="{A74CD374-CDF8-4D9D-9CA4-2FDB5E97DB2A}"/>
              </a:ext>
            </a:extLst>
          </p:cNvPr>
          <p:cNvSpPr/>
          <p:nvPr/>
        </p:nvSpPr>
        <p:spPr>
          <a:xfrm>
            <a:off x="470610" y="106562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4" name="Oval 150">
            <a:extLst>
              <a:ext uri="{FF2B5EF4-FFF2-40B4-BE49-F238E27FC236}">
                <a16:creationId xmlns:a16="http://schemas.microsoft.com/office/drawing/2014/main" id="{72661C3E-D95A-450D-B9A8-C5009B43FEEA}"/>
              </a:ext>
            </a:extLst>
          </p:cNvPr>
          <p:cNvSpPr/>
          <p:nvPr/>
        </p:nvSpPr>
        <p:spPr>
          <a:xfrm>
            <a:off x="635526" y="345015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5" name="Oval 151">
            <a:extLst>
              <a:ext uri="{FF2B5EF4-FFF2-40B4-BE49-F238E27FC236}">
                <a16:creationId xmlns:a16="http://schemas.microsoft.com/office/drawing/2014/main" id="{A1304DBD-2A70-407F-8755-5E6A94A0A297}"/>
              </a:ext>
            </a:extLst>
          </p:cNvPr>
          <p:cNvSpPr/>
          <p:nvPr/>
        </p:nvSpPr>
        <p:spPr>
          <a:xfrm>
            <a:off x="1152381" y="345015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6" name="Oval 152">
            <a:extLst>
              <a:ext uri="{FF2B5EF4-FFF2-40B4-BE49-F238E27FC236}">
                <a16:creationId xmlns:a16="http://schemas.microsoft.com/office/drawing/2014/main" id="{AAF0148F-5914-4A11-A5AE-C14E17DF91D4}"/>
              </a:ext>
            </a:extLst>
          </p:cNvPr>
          <p:cNvSpPr/>
          <p:nvPr/>
        </p:nvSpPr>
        <p:spPr>
          <a:xfrm>
            <a:off x="1669236" y="345015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7" name="Oval 153">
            <a:extLst>
              <a:ext uri="{FF2B5EF4-FFF2-40B4-BE49-F238E27FC236}">
                <a16:creationId xmlns:a16="http://schemas.microsoft.com/office/drawing/2014/main" id="{E7393A62-467E-42D9-BF1C-8F8C16F440B1}"/>
              </a:ext>
            </a:extLst>
          </p:cNvPr>
          <p:cNvSpPr/>
          <p:nvPr/>
        </p:nvSpPr>
        <p:spPr>
          <a:xfrm>
            <a:off x="2186091" y="345015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8" name="TextBox 154">
            <a:extLst>
              <a:ext uri="{FF2B5EF4-FFF2-40B4-BE49-F238E27FC236}">
                <a16:creationId xmlns:a16="http://schemas.microsoft.com/office/drawing/2014/main" id="{48174E3C-586B-430E-B6DA-3628BE540856}"/>
              </a:ext>
            </a:extLst>
          </p:cNvPr>
          <p:cNvSpPr txBox="1"/>
          <p:nvPr/>
        </p:nvSpPr>
        <p:spPr>
          <a:xfrm>
            <a:off x="527971" y="4041385"/>
            <a:ext cx="2559684" cy="6706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fr-FR" sz="800" b="0" i="0" dirty="0">
                <a:solidFill>
                  <a:srgbClr val="FFFFFF"/>
                </a:solidFill>
                <a:effectLst/>
                <a:latin typeface="Inter" panose="020B0604020202020204" charset="0"/>
                <a:ea typeface="Inter" panose="020B0604020202020204" charset="0"/>
                <a:cs typeface="Inter" panose="020B0604020202020204" charset="0"/>
              </a:rPr>
              <a:t>Spike, Jet et Faye sont des chasseurs de primes toujours stylés… et fauchés qui parcourent le système solaire pour trouver des missions, et échapper au passé de Spike.</a:t>
            </a:r>
            <a:endParaRPr lang="en-IN" sz="800" dirty="0">
              <a:solidFill>
                <a:schemeClr val="bg1"/>
              </a:solidFill>
              <a:latin typeface="Inter" panose="020B0604020202020204" charset="0"/>
              <a:ea typeface="Inter" panose="020B0604020202020204" charset="0"/>
              <a:cs typeface="Inter" panose="020B0604020202020204" charset="0"/>
            </a:endParaRPr>
          </a:p>
        </p:txBody>
      </p:sp>
      <p:sp>
        <p:nvSpPr>
          <p:cNvPr id="60" name="Freeform 1">
            <a:extLst>
              <a:ext uri="{FF2B5EF4-FFF2-40B4-BE49-F238E27FC236}">
                <a16:creationId xmlns:a16="http://schemas.microsoft.com/office/drawing/2014/main" id="{712F03C7-FB1B-48E5-B175-0C8330AF2432}"/>
              </a:ext>
            </a:extLst>
          </p:cNvPr>
          <p:cNvSpPr>
            <a:spLocks noChangeArrowheads="1"/>
          </p:cNvSpPr>
          <p:nvPr/>
        </p:nvSpPr>
        <p:spPr bwMode="auto">
          <a:xfrm>
            <a:off x="1271552" y="358051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lc="http://schemas.openxmlformats.org/drawingml/2006/lockedCanvas" xmlns:a14="http://schemas.microsoft.com/office/drawing/2010/main" xmlns="" w="9525" cap="flat">
                <a:solidFill>
                  <a:srgbClr val="808080"/>
                </a:solidFill>
                <a:bevel/>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61" name="Freeform 46">
            <a:extLst>
              <a:ext uri="{FF2B5EF4-FFF2-40B4-BE49-F238E27FC236}">
                <a16:creationId xmlns:a16="http://schemas.microsoft.com/office/drawing/2014/main" id="{57D39F35-C891-425A-B6AA-DCAE6CD0ACD8}"/>
              </a:ext>
            </a:extLst>
          </p:cNvPr>
          <p:cNvSpPr>
            <a:spLocks noChangeArrowheads="1"/>
          </p:cNvSpPr>
          <p:nvPr/>
        </p:nvSpPr>
        <p:spPr bwMode="auto">
          <a:xfrm>
            <a:off x="1786171" y="356988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lc="http://schemas.openxmlformats.org/drawingml/2006/lockedCanvas" xmlns:a14="http://schemas.microsoft.com/office/drawing/2010/main" xmlns="" w="9525" cap="flat">
                <a:solidFill>
                  <a:srgbClr val="808080"/>
                </a:solidFill>
                <a:bevel/>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62" name="Freeform 97">
            <a:extLst>
              <a:ext uri="{FF2B5EF4-FFF2-40B4-BE49-F238E27FC236}">
                <a16:creationId xmlns:a16="http://schemas.microsoft.com/office/drawing/2014/main" id="{61A96E30-1977-4556-B204-59A2F4F07F9B}"/>
              </a:ext>
            </a:extLst>
          </p:cNvPr>
          <p:cNvSpPr>
            <a:spLocks noChangeArrowheads="1"/>
          </p:cNvSpPr>
          <p:nvPr/>
        </p:nvSpPr>
        <p:spPr bwMode="auto">
          <a:xfrm>
            <a:off x="770222" y="357388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lc="http://schemas.openxmlformats.org/drawingml/2006/lockedCanvas" xmlns:a14="http://schemas.microsoft.com/office/drawing/2010/main" xmlns="" w="9525" cap="flat">
                <a:solidFill>
                  <a:srgbClr val="808080"/>
                </a:solidFill>
                <a:bevel/>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sp>
        <p:nvSpPr>
          <p:cNvPr id="63" name="Freeform 7">
            <a:extLst>
              <a:ext uri="{FF2B5EF4-FFF2-40B4-BE49-F238E27FC236}">
                <a16:creationId xmlns:a16="http://schemas.microsoft.com/office/drawing/2014/main" id="{67320F5B-20C2-43D7-8BF1-417D9DE23084}"/>
              </a:ext>
            </a:extLst>
          </p:cNvPr>
          <p:cNvSpPr>
            <a:spLocks noChangeArrowheads="1"/>
          </p:cNvSpPr>
          <p:nvPr/>
        </p:nvSpPr>
        <p:spPr bwMode="auto">
          <a:xfrm>
            <a:off x="2312533" y="356932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lc="http://schemas.openxmlformats.org/drawingml/2006/lockedCanvas" xmlns:a14="http://schemas.microsoft.com/office/drawing/2010/main" xmlns="" w="9525" cap="flat">
                <a:solidFill>
                  <a:srgbClr val="808080"/>
                </a:solidFill>
                <a:bevel/>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000000"/>
              </a:solidFill>
            </a:endParaRPr>
          </a:p>
        </p:txBody>
      </p:sp>
      <p:cxnSp>
        <p:nvCxnSpPr>
          <p:cNvPr id="64" name="Straight Connector 163">
            <a:extLst>
              <a:ext uri="{FF2B5EF4-FFF2-40B4-BE49-F238E27FC236}">
                <a16:creationId xmlns:a16="http://schemas.microsoft.com/office/drawing/2014/main" id="{3381CF2D-8412-4710-8670-4CFD8F39C2F4}"/>
              </a:ext>
            </a:extLst>
          </p:cNvPr>
          <p:cNvCxnSpPr>
            <a:cxnSpLocks/>
          </p:cNvCxnSpPr>
          <p:nvPr/>
        </p:nvCxnSpPr>
        <p:spPr>
          <a:xfrm>
            <a:off x="635526" y="396172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164">
            <a:extLst>
              <a:ext uri="{FF2B5EF4-FFF2-40B4-BE49-F238E27FC236}">
                <a16:creationId xmlns:a16="http://schemas.microsoft.com/office/drawing/2014/main" id="{AB37DA6E-1528-4E16-8D1D-E3388287A1A6}"/>
              </a:ext>
            </a:extLst>
          </p:cNvPr>
          <p:cNvCxnSpPr>
            <a:cxnSpLocks/>
          </p:cNvCxnSpPr>
          <p:nvPr/>
        </p:nvCxnSpPr>
        <p:spPr>
          <a:xfrm>
            <a:off x="635526" y="3963629"/>
            <a:ext cx="216612"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67" name="TextBox 167">
            <a:extLst>
              <a:ext uri="{FF2B5EF4-FFF2-40B4-BE49-F238E27FC236}">
                <a16:creationId xmlns:a16="http://schemas.microsoft.com/office/drawing/2014/main" id="{8387D94F-9897-4A6E-B57F-B476F5F0C2FD}"/>
              </a:ext>
            </a:extLst>
          </p:cNvPr>
          <p:cNvSpPr txBox="1"/>
          <p:nvPr/>
        </p:nvSpPr>
        <p:spPr>
          <a:xfrm>
            <a:off x="531505" y="3145862"/>
            <a:ext cx="1257075"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COWBOY BEBOP</a:t>
            </a:r>
          </a:p>
        </p:txBody>
      </p:sp>
      <p:sp>
        <p:nvSpPr>
          <p:cNvPr id="6" name="ZoneTexte 5">
            <a:extLst>
              <a:ext uri="{FF2B5EF4-FFF2-40B4-BE49-F238E27FC236}">
                <a16:creationId xmlns:a16="http://schemas.microsoft.com/office/drawing/2014/main" id="{D01132C8-D56E-44D8-BC93-2A617DBBABAE}"/>
              </a:ext>
            </a:extLst>
          </p:cNvPr>
          <p:cNvSpPr txBox="1"/>
          <p:nvPr/>
        </p:nvSpPr>
        <p:spPr>
          <a:xfrm>
            <a:off x="3638189" y="1876276"/>
            <a:ext cx="6238507" cy="1631216"/>
          </a:xfrm>
          <a:prstGeom prst="rect">
            <a:avLst/>
          </a:prstGeom>
          <a:noFill/>
        </p:spPr>
        <p:txBody>
          <a:bodyPr wrap="square" rtlCol="0">
            <a:spAutoFit/>
          </a:bodyPr>
          <a:lstStyle/>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Calcul de </a:t>
            </a:r>
            <a:r>
              <a:rPr lang="fr-FR" sz="2000" b="1" dirty="0">
                <a:solidFill>
                  <a:srgbClr val="FF0000"/>
                </a:solidFill>
                <a:effectLst/>
                <a:latin typeface="Inter" panose="020B0604020202020204" charset="0"/>
                <a:ea typeface="Inter" panose="020B0604020202020204" charset="0"/>
                <a:cs typeface="Inter" panose="020B0604020202020204" charset="0"/>
              </a:rPr>
              <a:t>l'écart-type</a:t>
            </a:r>
            <a:r>
              <a:rPr lang="fr-FR" sz="2000" b="1" dirty="0">
                <a:solidFill>
                  <a:srgbClr val="D4D4D4"/>
                </a:solidFill>
                <a:effectLst/>
                <a:latin typeface="Inter" panose="020B0604020202020204" charset="0"/>
                <a:ea typeface="Inter" panose="020B0604020202020204" charset="0"/>
                <a:cs typeface="Inter" panose="020B0604020202020204" charset="0"/>
              </a:rPr>
              <a:t> et le </a:t>
            </a:r>
            <a:r>
              <a:rPr lang="fr-FR" sz="2000" b="1" dirty="0">
                <a:solidFill>
                  <a:srgbClr val="FF0000"/>
                </a:solidFill>
                <a:effectLst/>
                <a:latin typeface="Inter" panose="020B0604020202020204" charset="0"/>
                <a:ea typeface="Inter" panose="020B0604020202020204" charset="0"/>
                <a:cs typeface="Inter" panose="020B0604020202020204" charset="0"/>
              </a:rPr>
              <a:t>T observation</a:t>
            </a:r>
          </a:p>
          <a:p>
            <a:pPr marL="171450" indent="-171450">
              <a:buFontTx/>
              <a:buChar char="-"/>
            </a:pPr>
            <a:endParaRPr lang="fr-FR" sz="2000" b="1" dirty="0">
              <a:solidFill>
                <a:srgbClr val="FF0000"/>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rgbClr val="D4D4D4"/>
                </a:solidFill>
                <a:effectLst/>
                <a:latin typeface="Inter" panose="020B0604020202020204" charset="0"/>
                <a:ea typeface="Inter" panose="020B0604020202020204" charset="0"/>
                <a:cs typeface="Inter" panose="020B0604020202020204" charset="0"/>
              </a:rPr>
              <a:t>Etude de </a:t>
            </a:r>
            <a:r>
              <a:rPr lang="fr-FR" sz="2000" b="1" dirty="0">
                <a:solidFill>
                  <a:srgbClr val="FF0000"/>
                </a:solidFill>
                <a:effectLst/>
                <a:latin typeface="Inter" panose="020B0604020202020204" charset="0"/>
                <a:ea typeface="Inter" panose="020B0604020202020204" charset="0"/>
                <a:cs typeface="Inter" panose="020B0604020202020204" charset="0"/>
              </a:rPr>
              <a:t>corrélation</a:t>
            </a:r>
          </a:p>
          <a:p>
            <a:pPr marL="171450" indent="-171450">
              <a:buFontTx/>
              <a:buChar char="-"/>
            </a:pPr>
            <a:endParaRPr lang="fr-FR" sz="2000" b="1" dirty="0">
              <a:solidFill>
                <a:srgbClr val="FF0000"/>
              </a:solidFill>
              <a:effectLst/>
              <a:latin typeface="Inter" panose="020B0604020202020204" charset="0"/>
              <a:ea typeface="Inter" panose="020B0604020202020204" charset="0"/>
              <a:cs typeface="Inter" panose="020B0604020202020204" charset="0"/>
            </a:endParaRPr>
          </a:p>
          <a:p>
            <a:pPr marL="171450" indent="-171450">
              <a:buFontTx/>
              <a:buChar char="-"/>
            </a:pPr>
            <a:r>
              <a:rPr lang="fr-FR" sz="2000" b="1" dirty="0">
                <a:solidFill>
                  <a:schemeClr val="bg1"/>
                </a:solidFill>
                <a:latin typeface="Inter" panose="020B0604020202020204" charset="0"/>
                <a:ea typeface="Inter" panose="020B0604020202020204" charset="0"/>
                <a:cs typeface="Inter" panose="020B0604020202020204" charset="0"/>
              </a:rPr>
              <a:t>Tests de </a:t>
            </a:r>
            <a:r>
              <a:rPr lang="fr-FR" sz="2000" b="1" dirty="0">
                <a:solidFill>
                  <a:srgbClr val="FF0000"/>
                </a:solidFill>
                <a:latin typeface="Inter" panose="020B0604020202020204" charset="0"/>
                <a:ea typeface="Inter" panose="020B0604020202020204" charset="0"/>
                <a:cs typeface="Inter" panose="020B0604020202020204" charset="0"/>
              </a:rPr>
              <a:t>proportion</a:t>
            </a:r>
          </a:p>
        </p:txBody>
      </p:sp>
    </p:spTree>
    <p:extLst>
      <p:ext uri="{BB962C8B-B14F-4D97-AF65-F5344CB8AC3E}">
        <p14:creationId xmlns:p14="http://schemas.microsoft.com/office/powerpoint/2010/main" val="147317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4751878"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NOS </a:t>
            </a:r>
            <a:r>
              <a:rPr lang="en-IN" sz="3200" b="1" spc="300" dirty="0">
                <a:solidFill>
                  <a:srgbClr val="FF0000"/>
                </a:solidFill>
                <a:latin typeface="Inter" panose="02000503000000020004" pitchFamily="50" charset="0"/>
                <a:ea typeface="Inter" panose="02000503000000020004" pitchFamily="50" charset="0"/>
                <a:cs typeface="Inter" panose="02000503000000020004" pitchFamily="50" charset="0"/>
              </a:rPr>
              <a:t>STATISTIQUES</a:t>
            </a:r>
          </a:p>
        </p:txBody>
      </p:sp>
      <p:pic>
        <p:nvPicPr>
          <p:cNvPr id="3" name="Image 2">
            <a:extLst>
              <a:ext uri="{FF2B5EF4-FFF2-40B4-BE49-F238E27FC236}">
                <a16:creationId xmlns:a16="http://schemas.microsoft.com/office/drawing/2014/main" id="{9814530A-974D-413B-9E97-921B89CC9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802" y="3269609"/>
            <a:ext cx="5444226" cy="3254408"/>
          </a:xfrm>
          <a:prstGeom prst="rect">
            <a:avLst/>
          </a:prstGeom>
        </p:spPr>
      </p:pic>
      <p:pic>
        <p:nvPicPr>
          <p:cNvPr id="16" name="Image 15">
            <a:extLst>
              <a:ext uri="{FF2B5EF4-FFF2-40B4-BE49-F238E27FC236}">
                <a16:creationId xmlns:a16="http://schemas.microsoft.com/office/drawing/2014/main" id="{EEF54DEB-E020-4FBF-9FB8-748AEA4B9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38" y="1333847"/>
            <a:ext cx="6305496" cy="2650613"/>
          </a:xfrm>
          <a:prstGeom prst="rect">
            <a:avLst/>
          </a:prstGeom>
        </p:spPr>
      </p:pic>
    </p:spTree>
    <p:extLst>
      <p:ext uri="{BB962C8B-B14F-4D97-AF65-F5344CB8AC3E}">
        <p14:creationId xmlns:p14="http://schemas.microsoft.com/office/powerpoint/2010/main" val="173664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4751878"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NOS </a:t>
            </a:r>
            <a:r>
              <a:rPr lang="en-IN" sz="3200" b="1" spc="300" dirty="0">
                <a:solidFill>
                  <a:srgbClr val="FF0000"/>
                </a:solidFill>
                <a:latin typeface="Inter" panose="02000503000000020004" pitchFamily="50" charset="0"/>
                <a:ea typeface="Inter" panose="02000503000000020004" pitchFamily="50" charset="0"/>
                <a:cs typeface="Inter" panose="02000503000000020004" pitchFamily="50" charset="0"/>
              </a:rPr>
              <a:t>STATISTIQUES</a:t>
            </a:r>
          </a:p>
        </p:txBody>
      </p:sp>
      <p:pic>
        <p:nvPicPr>
          <p:cNvPr id="4" name="Image 3">
            <a:extLst>
              <a:ext uri="{FF2B5EF4-FFF2-40B4-BE49-F238E27FC236}">
                <a16:creationId xmlns:a16="http://schemas.microsoft.com/office/drawing/2014/main" id="{8C35C02D-528C-4969-BD4F-FA364EF46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72" y="2927218"/>
            <a:ext cx="7277865" cy="3086622"/>
          </a:xfrm>
          <a:prstGeom prst="rect">
            <a:avLst/>
          </a:prstGeom>
        </p:spPr>
      </p:pic>
      <p:pic>
        <p:nvPicPr>
          <p:cNvPr id="6" name="Image 5">
            <a:extLst>
              <a:ext uri="{FF2B5EF4-FFF2-40B4-BE49-F238E27FC236}">
                <a16:creationId xmlns:a16="http://schemas.microsoft.com/office/drawing/2014/main" id="{FA583AF3-4413-4C22-A86E-6F8019515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705" y="1150328"/>
            <a:ext cx="3980123" cy="3380001"/>
          </a:xfrm>
          <a:prstGeom prst="rect">
            <a:avLst/>
          </a:prstGeom>
        </p:spPr>
      </p:pic>
    </p:spTree>
    <p:extLst>
      <p:ext uri="{BB962C8B-B14F-4D97-AF65-F5344CB8AC3E}">
        <p14:creationId xmlns:p14="http://schemas.microsoft.com/office/powerpoint/2010/main" val="316127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4751878"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NOS </a:t>
            </a:r>
            <a:r>
              <a:rPr lang="en-IN" sz="3200" b="1" spc="300" dirty="0">
                <a:solidFill>
                  <a:srgbClr val="FF0000"/>
                </a:solidFill>
                <a:latin typeface="Inter" panose="02000503000000020004" pitchFamily="50" charset="0"/>
                <a:ea typeface="Inter" panose="02000503000000020004" pitchFamily="50" charset="0"/>
                <a:cs typeface="Inter" panose="02000503000000020004" pitchFamily="50" charset="0"/>
              </a:rPr>
              <a:t>STATISTIQUES</a:t>
            </a:r>
          </a:p>
        </p:txBody>
      </p:sp>
      <p:pic>
        <p:nvPicPr>
          <p:cNvPr id="3" name="Image 2">
            <a:extLst>
              <a:ext uri="{FF2B5EF4-FFF2-40B4-BE49-F238E27FC236}">
                <a16:creationId xmlns:a16="http://schemas.microsoft.com/office/drawing/2014/main" id="{D37AFEF1-7679-402B-8E96-D65DABF3C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91" y="1677798"/>
            <a:ext cx="10115418" cy="4328869"/>
          </a:xfrm>
          <a:prstGeom prst="rect">
            <a:avLst/>
          </a:prstGeom>
        </p:spPr>
      </p:pic>
    </p:spTree>
    <p:extLst>
      <p:ext uri="{BB962C8B-B14F-4D97-AF65-F5344CB8AC3E}">
        <p14:creationId xmlns:p14="http://schemas.microsoft.com/office/powerpoint/2010/main" val="1387142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4751878"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NOS </a:t>
            </a:r>
            <a:r>
              <a:rPr lang="en-IN" sz="3200" b="1" spc="300" dirty="0">
                <a:solidFill>
                  <a:srgbClr val="FF0000"/>
                </a:solidFill>
                <a:latin typeface="Inter" panose="02000503000000020004" pitchFamily="50" charset="0"/>
                <a:ea typeface="Inter" panose="02000503000000020004" pitchFamily="50" charset="0"/>
                <a:cs typeface="Inter" panose="02000503000000020004" pitchFamily="50" charset="0"/>
              </a:rPr>
              <a:t>STATISTIQUES</a:t>
            </a:r>
          </a:p>
        </p:txBody>
      </p:sp>
      <p:pic>
        <p:nvPicPr>
          <p:cNvPr id="4" name="Image 3">
            <a:extLst>
              <a:ext uri="{FF2B5EF4-FFF2-40B4-BE49-F238E27FC236}">
                <a16:creationId xmlns:a16="http://schemas.microsoft.com/office/drawing/2014/main" id="{E73D0458-82F4-4DE8-ACFE-14DE02783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98" y="1543573"/>
            <a:ext cx="10789204" cy="4581206"/>
          </a:xfrm>
          <a:prstGeom prst="rect">
            <a:avLst/>
          </a:prstGeom>
        </p:spPr>
      </p:pic>
    </p:spTree>
    <p:extLst>
      <p:ext uri="{BB962C8B-B14F-4D97-AF65-F5344CB8AC3E}">
        <p14:creationId xmlns:p14="http://schemas.microsoft.com/office/powerpoint/2010/main" val="2558433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4751878"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NOS </a:t>
            </a:r>
            <a:r>
              <a:rPr lang="en-IN" sz="3200" b="1" spc="300" dirty="0">
                <a:solidFill>
                  <a:srgbClr val="FF0000"/>
                </a:solidFill>
                <a:latin typeface="Inter" panose="02000503000000020004" pitchFamily="50" charset="0"/>
                <a:ea typeface="Inter" panose="02000503000000020004" pitchFamily="50" charset="0"/>
                <a:cs typeface="Inter" panose="02000503000000020004" pitchFamily="50" charset="0"/>
              </a:rPr>
              <a:t>STATISTIQUES</a:t>
            </a:r>
          </a:p>
        </p:txBody>
      </p:sp>
      <p:pic>
        <p:nvPicPr>
          <p:cNvPr id="3" name="Image 2">
            <a:extLst>
              <a:ext uri="{FF2B5EF4-FFF2-40B4-BE49-F238E27FC236}">
                <a16:creationId xmlns:a16="http://schemas.microsoft.com/office/drawing/2014/main" id="{AB2C926F-0FB2-4293-9D30-8242F0B33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86" y="1633213"/>
            <a:ext cx="10799428" cy="4585546"/>
          </a:xfrm>
          <a:prstGeom prst="rect">
            <a:avLst/>
          </a:prstGeom>
        </p:spPr>
      </p:pic>
    </p:spTree>
    <p:extLst>
      <p:ext uri="{BB962C8B-B14F-4D97-AF65-F5344CB8AC3E}">
        <p14:creationId xmlns:p14="http://schemas.microsoft.com/office/powerpoint/2010/main" val="3572562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383</Words>
  <Application>Microsoft Office PowerPoint</Application>
  <PresentationFormat>Grand écran</PresentationFormat>
  <Paragraphs>54</Paragraphs>
  <Slides>12</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12</vt:i4>
      </vt:variant>
    </vt:vector>
  </HeadingPairs>
  <TitlesOfParts>
    <vt:vector size="19" baseType="lpstr">
      <vt:lpstr>Calibri Light</vt:lpstr>
      <vt:lpstr>Arial</vt:lpstr>
      <vt:lpstr>Calibri</vt:lpstr>
      <vt:lpstr>Inter Medium</vt:lpstr>
      <vt:lpstr>Inter Light</vt:lpstr>
      <vt:lpstr>Inter</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Thomas Delmare</cp:lastModifiedBy>
  <cp:revision>250</cp:revision>
  <dcterms:created xsi:type="dcterms:W3CDTF">2021-11-03T05:56:55Z</dcterms:created>
  <dcterms:modified xsi:type="dcterms:W3CDTF">2022-02-08T16:44:52Z</dcterms:modified>
</cp:coreProperties>
</file>